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23.svg" ContentType="image/svg+xml"/>
  <Override PartName="/ppt/media/image25.svg" ContentType="image/svg+xml"/>
  <Override PartName="/ppt/media/image27.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Montserrat Medium" pitchFamily="34" charset="0"/>
      <p:bold r:id="rId17"/>
    </p:embeddedFont>
    <p:embeddedFont>
      <p:font typeface="Montserrat Medium" pitchFamily="34" charset="-122"/>
      <p:bold r:id="rId18"/>
    </p:embeddedFont>
    <p:embeddedFont>
      <p:font typeface="Montserrat Medium" pitchFamily="34" charset="-120"/>
      <p:bold r:id="rId19"/>
    </p:embeddedFont>
    <p:embeddedFont>
      <p:font typeface="Calibri" panose="020F0502020204030204" charset="0"/>
      <p:regular r:id="rId20"/>
      <p:bold r:id="rId21"/>
      <p:italic r:id="rId22"/>
      <p:boldItalic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p:spPr>
      </p:sp>
      <p:sp>
        <p:nvSpPr>
          <p:cNvPr id="3" name="Shape 1"/>
          <p:cNvSpPr/>
          <p:nvPr/>
        </p:nvSpPr>
        <p:spPr>
          <a:xfrm>
            <a:off x="0" y="0"/>
            <a:ext cx="14630400" cy="8229600"/>
          </a:xfrm>
          <a:prstGeom prst="rect">
            <a:avLst/>
          </a:prstGeom>
          <a:solidFill>
            <a:srgbClr val="5C243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image" Target="../media/image28.png"/><Relationship Id="rId7" Type="http://schemas.openxmlformats.org/officeDocument/2006/relationships/image" Target="../media/image27.svg"/><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3" Type="http://schemas.openxmlformats.org/officeDocument/2006/relationships/image" Target="../media/image23.svg"/><Relationship Id="rId2" Type="http://schemas.openxmlformats.org/officeDocument/2006/relationships/image" Target="../media/image22.png"/><Relationship Id="rId10" Type="http://schemas.openxmlformats.org/officeDocument/2006/relationships/notesSlide" Target="../notesSlides/notesSlide10.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4.xml"/><Relationship Id="rId7"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2669857"/>
            <a:ext cx="7645479" cy="1427083"/>
          </a:xfrm>
          <a:prstGeom prst="rect">
            <a:avLst/>
          </a:prstGeom>
          <a:noFill/>
        </p:spPr>
        <p:txBody>
          <a:bodyPr wrap="squar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Fake Job Posting Detection using ML &amp; Deep Learning</a:t>
            </a:r>
            <a:endParaRPr lang="en-US" sz="4450" dirty="0"/>
          </a:p>
        </p:txBody>
      </p:sp>
      <p:sp>
        <p:nvSpPr>
          <p:cNvPr id="4" name="Text 1"/>
          <p:cNvSpPr/>
          <p:nvPr/>
        </p:nvSpPr>
        <p:spPr>
          <a:xfrm>
            <a:off x="749260" y="5201087"/>
            <a:ext cx="7645479" cy="713661"/>
          </a:xfrm>
          <a:prstGeom prst="rect">
            <a:avLst/>
          </a:prstGeom>
          <a:noFill/>
        </p:spPr>
        <p:txBody>
          <a:bodyPr wrap="square" lIns="0" tIns="0" rIns="0" bIns="0" rtlCol="0" anchor="t"/>
          <a:lstStyle/>
          <a:p>
            <a:pPr marL="0" indent="0" algn="l">
              <a:lnSpc>
                <a:spcPts val="2800"/>
              </a:lnSpc>
              <a:buNone/>
            </a:pPr>
            <a:r>
              <a:rPr lang="en-IN" altLang="en-US" sz="2200" b="1" dirty="0">
                <a:solidFill>
                  <a:srgbClr val="FFB393"/>
                </a:solidFill>
                <a:latin typeface="Brygada 1918 Bold" pitchFamily="34" charset="0"/>
                <a:ea typeface="Brygada 1918 Bold" pitchFamily="34" charset="-122"/>
                <a:cs typeface="Brygada 1918 Bold" pitchFamily="34" charset="-120"/>
              </a:rPr>
              <a:t>Milestone - 1: Summary</a:t>
            </a:r>
            <a:endParaRPr lang="en-US" sz="2200" b="1" dirty="0">
              <a:solidFill>
                <a:srgbClr val="FFB393"/>
              </a:solidFill>
              <a:latin typeface="Brygada 1918 Bold" pitchFamily="34" charset="0"/>
              <a:ea typeface="Brygada 1918 Bold" pitchFamily="34" charset="-122"/>
              <a:cs typeface="Brygada 1918 Bold" pitchFamily="34" charset="-120"/>
            </a:endParaRPr>
          </a:p>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Milestone-2: Model Training, Optimization &amp; Evaluation</a:t>
            </a:r>
            <a:endParaRPr lang="en-US" sz="2200" dirty="0"/>
          </a:p>
        </p:txBody>
      </p:sp>
      <p:sp>
        <p:nvSpPr>
          <p:cNvPr id="5" name="Text 2"/>
          <p:cNvSpPr/>
          <p:nvPr/>
        </p:nvSpPr>
        <p:spPr>
          <a:xfrm>
            <a:off x="749260" y="6680359"/>
            <a:ext cx="7645479"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Presented by: Uday</a:t>
            </a:r>
            <a:r>
              <a:rPr lang="en-IN" altLang="en-US" sz="1650" dirty="0">
                <a:solidFill>
                  <a:srgbClr val="F4CAB8"/>
                </a:solidFill>
                <a:latin typeface="Montserrat Medium" pitchFamily="34" charset="0"/>
                <a:ea typeface="Montserrat Medium" pitchFamily="34" charset="-122"/>
                <a:cs typeface="Montserrat Medium" pitchFamily="34" charset="-120"/>
              </a:rPr>
              <a:t> Varma</a:t>
            </a:r>
            <a:endParaRPr lang="en-IN" altLang="en-US" sz="1650" dirty="0">
              <a:solidFill>
                <a:srgbClr val="F4CAB8"/>
              </a:solidFill>
              <a:latin typeface="Montserrat Medium" pitchFamily="34" charset="0"/>
              <a:ea typeface="Montserrat Medium" pitchFamily="34" charset="-122"/>
              <a:cs typeface="Montserrat Medium" pitchFamily="34" charset="-120"/>
            </a:endParaRPr>
          </a:p>
          <a:p>
            <a:pPr marL="0" indent="0" algn="l">
              <a:lnSpc>
                <a:spcPts val="2650"/>
              </a:lnSpc>
              <a:buNone/>
            </a:pPr>
            <a:r>
              <a:rPr lang="en-IN" altLang="en-US" sz="1650" dirty="0">
                <a:solidFill>
                  <a:srgbClr val="F4CAB8"/>
                </a:solidFill>
                <a:latin typeface="Montserrat Medium" pitchFamily="34" charset="0"/>
                <a:ea typeface="Montserrat Medium" pitchFamily="34" charset="-122"/>
                <a:cs typeface="Montserrat Medium" pitchFamily="34" charset="-120"/>
              </a:rPr>
              <a:t>Number: 0614</a:t>
            </a:r>
            <a:endParaRPr lang="en-IN" altLang="en-US" sz="1650" dirty="0">
              <a:solidFill>
                <a:srgbClr val="F4CAB8"/>
              </a:solidFill>
              <a:latin typeface="Montserrat Medium" pitchFamily="34" charset="0"/>
              <a:ea typeface="Montserrat Medium" pitchFamily="34" charset="-122"/>
              <a:cs typeface="Montserrat Medium"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51352" y="844034"/>
            <a:ext cx="7505581" cy="538163"/>
          </a:xfrm>
          <a:prstGeom prst="rect">
            <a:avLst/>
          </a:prstGeom>
          <a:noFill/>
        </p:spPr>
        <p:txBody>
          <a:bodyPr wrap="none" lIns="0" tIns="0" rIns="0" bIns="0" rtlCol="0" anchor="t"/>
          <a:lstStyle/>
          <a:p>
            <a:pPr marL="0" indent="0" algn="l">
              <a:lnSpc>
                <a:spcPts val="4200"/>
              </a:lnSpc>
              <a:buNone/>
            </a:pPr>
            <a:r>
              <a:rPr lang="en-US" sz="3350" b="1" dirty="0">
                <a:solidFill>
                  <a:srgbClr val="FFB393"/>
                </a:solidFill>
                <a:latin typeface="Brygada 1918 Bold" pitchFamily="34" charset="0"/>
                <a:ea typeface="Brygada 1918 Bold" pitchFamily="34" charset="-122"/>
                <a:cs typeface="Brygada 1918 Bold" pitchFamily="34" charset="-120"/>
              </a:rPr>
              <a:t>Next Steps: Milestone-3 Deployment</a:t>
            </a:r>
            <a:endParaRPr lang="en-US" sz="3350" dirty="0"/>
          </a:p>
        </p:txBody>
      </p:sp>
      <p:sp>
        <p:nvSpPr>
          <p:cNvPr id="4" name="Text 1"/>
          <p:cNvSpPr/>
          <p:nvPr/>
        </p:nvSpPr>
        <p:spPr>
          <a:xfrm>
            <a:off x="6051352" y="1624251"/>
            <a:ext cx="8014097" cy="516493"/>
          </a:xfrm>
          <a:prstGeom prst="rect">
            <a:avLst/>
          </a:prstGeom>
          <a:noFill/>
        </p:spPr>
        <p:txBody>
          <a:bodyPr wrap="squar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With our trained and validated model ready, Milestone-3 will focus on creating a production-ready system that enables real-time fraud detection for job seekers and platforms.</a:t>
            </a:r>
            <a:endParaRPr lang="en-US" sz="1250" dirty="0"/>
          </a:p>
        </p:txBody>
      </p:sp>
      <p:sp>
        <p:nvSpPr>
          <p:cNvPr id="5" name="Shape 2"/>
          <p:cNvSpPr/>
          <p:nvPr/>
        </p:nvSpPr>
        <p:spPr>
          <a:xfrm>
            <a:off x="6212800" y="2564368"/>
            <a:ext cx="161330" cy="962858"/>
          </a:xfrm>
          <a:prstGeom prst="roundRect">
            <a:avLst>
              <a:gd name="adj" fmla="val 15010"/>
            </a:avLst>
          </a:prstGeom>
          <a:solidFill>
            <a:srgbClr val="4D1529"/>
          </a:solidFill>
        </p:spPr>
      </p:sp>
      <p:sp>
        <p:nvSpPr>
          <p:cNvPr id="6" name="Shape 3"/>
          <p:cNvSpPr/>
          <p:nvPr/>
        </p:nvSpPr>
        <p:spPr>
          <a:xfrm>
            <a:off x="6051352" y="2458522"/>
            <a:ext cx="484227" cy="484227"/>
          </a:xfrm>
          <a:prstGeom prst="roundRect">
            <a:avLst>
              <a:gd name="adj" fmla="val 94419"/>
            </a:avLst>
          </a:prstGeom>
          <a:solidFill>
            <a:srgbClr val="4D1529"/>
          </a:solidFill>
        </p:spPr>
      </p:sp>
      <p:pic>
        <p:nvPicPr>
          <p:cNvPr id="7"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72438" y="2579608"/>
            <a:ext cx="242054" cy="242054"/>
          </a:xfrm>
          <a:prstGeom prst="rect">
            <a:avLst/>
          </a:prstGeom>
        </p:spPr>
      </p:pic>
      <p:sp>
        <p:nvSpPr>
          <p:cNvPr id="8" name="Text 4"/>
          <p:cNvSpPr/>
          <p:nvPr/>
        </p:nvSpPr>
        <p:spPr>
          <a:xfrm>
            <a:off x="6696908" y="2483644"/>
            <a:ext cx="2152531" cy="269081"/>
          </a:xfrm>
          <a:prstGeom prst="rect">
            <a:avLst/>
          </a:prstGeom>
          <a:noFill/>
        </p:spPr>
        <p:txBody>
          <a:bodyPr wrap="none" lIns="0" tIns="0" rIns="0" bIns="0" rtlCol="0" anchor="t"/>
          <a:lstStyle/>
          <a:p>
            <a:pPr marL="0" indent="0" algn="l">
              <a:lnSpc>
                <a:spcPts val="2100"/>
              </a:lnSpc>
              <a:buNone/>
            </a:pPr>
            <a:r>
              <a:rPr lang="en-US" sz="1650" b="1" dirty="0">
                <a:solidFill>
                  <a:srgbClr val="F4CAB8"/>
                </a:solidFill>
                <a:latin typeface="Brygada 1918 Bold" pitchFamily="34" charset="0"/>
                <a:ea typeface="Brygada 1918 Bold" pitchFamily="34" charset="-122"/>
                <a:cs typeface="Brygada 1918 Bold" pitchFamily="34" charset="-120"/>
              </a:rPr>
              <a:t>API Development</a:t>
            </a:r>
            <a:endParaRPr lang="en-US" sz="1650" dirty="0"/>
          </a:p>
        </p:txBody>
      </p:sp>
      <p:sp>
        <p:nvSpPr>
          <p:cNvPr id="9" name="Text 5"/>
          <p:cNvSpPr/>
          <p:nvPr/>
        </p:nvSpPr>
        <p:spPr>
          <a:xfrm>
            <a:off x="6696908" y="2849523"/>
            <a:ext cx="7368540" cy="516493"/>
          </a:xfrm>
          <a:prstGeom prst="rect">
            <a:avLst/>
          </a:prstGeom>
          <a:noFill/>
        </p:spPr>
        <p:txBody>
          <a:bodyPr wrap="squar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Deploy the best model using Flask or FastAPI to create RESTful endpoints for fraud prediction.</a:t>
            </a:r>
            <a:endParaRPr lang="en-US" sz="1250" dirty="0"/>
          </a:p>
        </p:txBody>
      </p:sp>
      <p:sp>
        <p:nvSpPr>
          <p:cNvPr id="10" name="Shape 6"/>
          <p:cNvSpPr/>
          <p:nvPr/>
        </p:nvSpPr>
        <p:spPr>
          <a:xfrm>
            <a:off x="6454854" y="3930729"/>
            <a:ext cx="161330" cy="962858"/>
          </a:xfrm>
          <a:prstGeom prst="roundRect">
            <a:avLst>
              <a:gd name="adj" fmla="val 15010"/>
            </a:avLst>
          </a:prstGeom>
          <a:solidFill>
            <a:srgbClr val="4D1529"/>
          </a:solidFill>
        </p:spPr>
      </p:sp>
      <p:sp>
        <p:nvSpPr>
          <p:cNvPr id="11" name="Shape 7"/>
          <p:cNvSpPr/>
          <p:nvPr/>
        </p:nvSpPr>
        <p:spPr>
          <a:xfrm>
            <a:off x="6293406" y="3824883"/>
            <a:ext cx="484227" cy="484227"/>
          </a:xfrm>
          <a:prstGeom prst="roundRect">
            <a:avLst>
              <a:gd name="adj" fmla="val 94419"/>
            </a:avLst>
          </a:prstGeom>
          <a:solidFill>
            <a:srgbClr val="4D1529"/>
          </a:solidFill>
        </p:spPr>
      </p:sp>
      <p:pic>
        <p:nvPicPr>
          <p:cNvPr id="12"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4492" y="3945969"/>
            <a:ext cx="242054" cy="242054"/>
          </a:xfrm>
          <a:prstGeom prst="rect">
            <a:avLst/>
          </a:prstGeom>
        </p:spPr>
      </p:pic>
      <p:sp>
        <p:nvSpPr>
          <p:cNvPr id="13" name="Text 8"/>
          <p:cNvSpPr/>
          <p:nvPr/>
        </p:nvSpPr>
        <p:spPr>
          <a:xfrm>
            <a:off x="6938962" y="3850005"/>
            <a:ext cx="2152531" cy="269081"/>
          </a:xfrm>
          <a:prstGeom prst="rect">
            <a:avLst/>
          </a:prstGeom>
          <a:noFill/>
        </p:spPr>
        <p:txBody>
          <a:bodyPr wrap="none" lIns="0" tIns="0" rIns="0" bIns="0" rtlCol="0" anchor="t"/>
          <a:lstStyle/>
          <a:p>
            <a:pPr marL="0" indent="0" algn="l">
              <a:lnSpc>
                <a:spcPts val="2100"/>
              </a:lnSpc>
              <a:buNone/>
            </a:pPr>
            <a:r>
              <a:rPr lang="en-US" sz="1650" b="1" dirty="0">
                <a:solidFill>
                  <a:srgbClr val="F4CAB8"/>
                </a:solidFill>
                <a:latin typeface="Brygada 1918 Bold" pitchFamily="34" charset="0"/>
                <a:ea typeface="Brygada 1918 Bold" pitchFamily="34" charset="-122"/>
                <a:cs typeface="Brygada 1918 Bold" pitchFamily="34" charset="-120"/>
              </a:rPr>
              <a:t>Interactive UI</a:t>
            </a:r>
            <a:endParaRPr lang="en-US" sz="1650" dirty="0"/>
          </a:p>
        </p:txBody>
      </p:sp>
      <p:sp>
        <p:nvSpPr>
          <p:cNvPr id="14" name="Text 9"/>
          <p:cNvSpPr/>
          <p:nvPr/>
        </p:nvSpPr>
        <p:spPr>
          <a:xfrm>
            <a:off x="6938962" y="4215884"/>
            <a:ext cx="7126486" cy="516493"/>
          </a:xfrm>
          <a:prstGeom prst="rect">
            <a:avLst/>
          </a:prstGeom>
          <a:noFill/>
        </p:spPr>
        <p:txBody>
          <a:bodyPr wrap="squar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Build an intuitive web interface where users can paste job descriptions and receive instant fraud assessments.</a:t>
            </a:r>
            <a:endParaRPr lang="en-US" sz="1250" dirty="0"/>
          </a:p>
        </p:txBody>
      </p:sp>
      <p:sp>
        <p:nvSpPr>
          <p:cNvPr id="15" name="Shape 10"/>
          <p:cNvSpPr/>
          <p:nvPr/>
        </p:nvSpPr>
        <p:spPr>
          <a:xfrm>
            <a:off x="6697028" y="5297091"/>
            <a:ext cx="161330" cy="962858"/>
          </a:xfrm>
          <a:prstGeom prst="roundRect">
            <a:avLst>
              <a:gd name="adj" fmla="val 15010"/>
            </a:avLst>
          </a:prstGeom>
          <a:solidFill>
            <a:srgbClr val="4D1529"/>
          </a:solidFill>
        </p:spPr>
      </p:sp>
      <p:sp>
        <p:nvSpPr>
          <p:cNvPr id="16" name="Shape 11"/>
          <p:cNvSpPr/>
          <p:nvPr/>
        </p:nvSpPr>
        <p:spPr>
          <a:xfrm>
            <a:off x="6535579" y="5191244"/>
            <a:ext cx="484227" cy="484227"/>
          </a:xfrm>
          <a:prstGeom prst="roundRect">
            <a:avLst>
              <a:gd name="adj" fmla="val 94419"/>
            </a:avLst>
          </a:prstGeom>
          <a:solidFill>
            <a:srgbClr val="4D1529"/>
          </a:solidFill>
        </p:spPr>
      </p:sp>
      <p:pic>
        <p:nvPicPr>
          <p:cNvPr id="17"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6665" y="5312331"/>
            <a:ext cx="242054" cy="242054"/>
          </a:xfrm>
          <a:prstGeom prst="rect">
            <a:avLst/>
          </a:prstGeom>
        </p:spPr>
      </p:pic>
      <p:sp>
        <p:nvSpPr>
          <p:cNvPr id="18" name="Text 12"/>
          <p:cNvSpPr/>
          <p:nvPr/>
        </p:nvSpPr>
        <p:spPr>
          <a:xfrm>
            <a:off x="7181136" y="5216366"/>
            <a:ext cx="2204204" cy="269081"/>
          </a:xfrm>
          <a:prstGeom prst="rect">
            <a:avLst/>
          </a:prstGeom>
          <a:noFill/>
        </p:spPr>
        <p:txBody>
          <a:bodyPr wrap="none" lIns="0" tIns="0" rIns="0" bIns="0" rtlCol="0" anchor="t"/>
          <a:lstStyle/>
          <a:p>
            <a:pPr marL="0" indent="0" algn="l">
              <a:lnSpc>
                <a:spcPts val="2100"/>
              </a:lnSpc>
              <a:buNone/>
            </a:pPr>
            <a:r>
              <a:rPr lang="en-US" sz="1650" b="1" dirty="0">
                <a:solidFill>
                  <a:srgbClr val="F4CAB8"/>
                </a:solidFill>
                <a:latin typeface="Brygada 1918 Bold" pitchFamily="34" charset="0"/>
                <a:ea typeface="Brygada 1918 Bold" pitchFamily="34" charset="-122"/>
                <a:cs typeface="Brygada 1918 Bold" pitchFamily="34" charset="-120"/>
              </a:rPr>
              <a:t>Real-Time Prediction</a:t>
            </a:r>
            <a:endParaRPr lang="en-US" sz="1650" dirty="0"/>
          </a:p>
        </p:txBody>
      </p:sp>
      <p:sp>
        <p:nvSpPr>
          <p:cNvPr id="19" name="Text 13"/>
          <p:cNvSpPr/>
          <p:nvPr/>
        </p:nvSpPr>
        <p:spPr>
          <a:xfrm>
            <a:off x="7181136" y="5582245"/>
            <a:ext cx="6884313" cy="516493"/>
          </a:xfrm>
          <a:prstGeom prst="rect">
            <a:avLst/>
          </a:prstGeom>
          <a:noFill/>
        </p:spPr>
        <p:txBody>
          <a:bodyPr wrap="squar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Integrate saved preprocessing artifacts (vectorizer, tokenizer) for seamless text-to-prediction pipeline with sub-second response times.</a:t>
            </a:r>
            <a:endParaRPr lang="en-US" sz="1250" dirty="0"/>
          </a:p>
        </p:txBody>
      </p:sp>
      <p:sp>
        <p:nvSpPr>
          <p:cNvPr id="20" name="Shape 14"/>
          <p:cNvSpPr/>
          <p:nvPr/>
        </p:nvSpPr>
        <p:spPr>
          <a:xfrm>
            <a:off x="6051352" y="6441638"/>
            <a:ext cx="8014097" cy="943927"/>
          </a:xfrm>
          <a:prstGeom prst="roundRect">
            <a:avLst>
              <a:gd name="adj" fmla="val 2565"/>
            </a:avLst>
          </a:prstGeom>
          <a:solidFill>
            <a:srgbClr val="4D1700"/>
          </a:solidFill>
        </p:spPr>
      </p:sp>
      <p:pic>
        <p:nvPicPr>
          <p:cNvPr id="21" name="Image 4" descr="preencoded.png"/>
          <p:cNvPicPr>
            <a:picLocks noChangeAspect="1"/>
          </p:cNvPicPr>
          <p:nvPr/>
        </p:nvPicPr>
        <p:blipFill>
          <a:blip r:embed="rId8"/>
          <a:stretch>
            <a:fillRect/>
          </a:stretch>
        </p:blipFill>
        <p:spPr>
          <a:xfrm>
            <a:off x="6212681" y="6684883"/>
            <a:ext cx="201692" cy="161330"/>
          </a:xfrm>
          <a:prstGeom prst="rect">
            <a:avLst/>
          </a:prstGeom>
        </p:spPr>
      </p:pic>
      <p:sp>
        <p:nvSpPr>
          <p:cNvPr id="22" name="Text 15"/>
          <p:cNvSpPr/>
          <p:nvPr/>
        </p:nvSpPr>
        <p:spPr>
          <a:xfrm>
            <a:off x="6575703" y="6643211"/>
            <a:ext cx="7328416" cy="516493"/>
          </a:xfrm>
          <a:prstGeom prst="rect">
            <a:avLst/>
          </a:prstGeom>
          <a:noFill/>
        </p:spPr>
        <p:txBody>
          <a:bodyPr wrap="square" lIns="0" tIns="0" rIns="0" bIns="0" rtlCol="0" anchor="t"/>
          <a:lstStyle/>
          <a:p>
            <a:pPr marL="0" indent="0" algn="l">
              <a:lnSpc>
                <a:spcPts val="2000"/>
              </a:lnSpc>
              <a:buNone/>
            </a:pPr>
            <a:r>
              <a:rPr lang="en-US" sz="1250" b="1" dirty="0">
                <a:solidFill>
                  <a:srgbClr val="FFFFFF"/>
                </a:solidFill>
                <a:latin typeface="Montserrat Medium" pitchFamily="34" charset="0"/>
                <a:ea typeface="Montserrat Medium" pitchFamily="34" charset="-122"/>
                <a:cs typeface="Montserrat Medium" pitchFamily="34" charset="-120"/>
              </a:rPr>
              <a:t>Impact:</a:t>
            </a:r>
            <a:r>
              <a:rPr lang="en-US" sz="1250" dirty="0">
                <a:solidFill>
                  <a:srgbClr val="FFFFFF"/>
                </a:solidFill>
                <a:latin typeface="Montserrat Medium" pitchFamily="34" charset="0"/>
                <a:ea typeface="Montserrat Medium" pitchFamily="34" charset="-122"/>
                <a:cs typeface="Montserrat Medium" pitchFamily="34" charset="-120"/>
              </a:rPr>
              <a:t> This system will empower job seekers to verify posting legitimacy before applying, reducing fraud exposure and improving trust in online job markets.</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1851" y="668298"/>
            <a:ext cx="7607141" cy="497086"/>
          </a:xfrm>
          <a:prstGeom prst="rect">
            <a:avLst/>
          </a:prstGeom>
          <a:noFill/>
        </p:spPr>
        <p:txBody>
          <a:bodyPr wrap="none" lIns="0" tIns="0" rIns="0" bIns="0" rtlCol="0" anchor="t"/>
          <a:lstStyle/>
          <a:p>
            <a:pPr marL="0" indent="0" algn="l">
              <a:lnSpc>
                <a:spcPts val="3900"/>
              </a:lnSpc>
              <a:buNone/>
            </a:pPr>
            <a:r>
              <a:rPr lang="en-US" sz="3100" b="1" dirty="0">
                <a:solidFill>
                  <a:srgbClr val="FFB393"/>
                </a:solidFill>
                <a:latin typeface="Brygada 1918 Bold" pitchFamily="34" charset="0"/>
                <a:ea typeface="Brygada 1918 Bold" pitchFamily="34" charset="-122"/>
                <a:cs typeface="Brygada 1918 Bold" pitchFamily="34" charset="-120"/>
              </a:rPr>
              <a:t>Quick Recap: Milestone-1 Achievements</a:t>
            </a:r>
            <a:endParaRPr lang="en-US" sz="3100" dirty="0"/>
          </a:p>
        </p:txBody>
      </p:sp>
      <p:sp>
        <p:nvSpPr>
          <p:cNvPr id="4" name="Text 1"/>
          <p:cNvSpPr/>
          <p:nvPr/>
        </p:nvSpPr>
        <p:spPr>
          <a:xfrm>
            <a:off x="521851" y="1388983"/>
            <a:ext cx="8100298" cy="477202"/>
          </a:xfrm>
          <a:prstGeom prst="rect">
            <a:avLst/>
          </a:prstGeom>
          <a:noFill/>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In Milestone-1, we established a robust foundation by transforming raw job posting data into structured, machine-readable features ready for model training.</a:t>
            </a:r>
            <a:endParaRPr lang="en-US" sz="1150" dirty="0"/>
          </a:p>
        </p:txBody>
      </p:sp>
      <p:sp>
        <p:nvSpPr>
          <p:cNvPr id="5" name="Text 2"/>
          <p:cNvSpPr/>
          <p:nvPr/>
        </p:nvSpPr>
        <p:spPr>
          <a:xfrm>
            <a:off x="521851" y="2033945"/>
            <a:ext cx="149066" cy="186333"/>
          </a:xfrm>
          <a:prstGeom prst="rect">
            <a:avLst/>
          </a:prstGeom>
          <a:noFill/>
        </p:spPr>
        <p:txBody>
          <a:bodyPr wrap="none" lIns="0" tIns="0" rIns="0" bIns="0" rtlCol="0" anchor="t"/>
          <a:lstStyle/>
          <a:p>
            <a:pPr marL="0" indent="0" algn="l">
              <a:lnSpc>
                <a:spcPts val="1850"/>
              </a:lnSpc>
              <a:buNone/>
            </a:pPr>
            <a:r>
              <a:rPr lang="en-US" sz="1150" dirty="0">
                <a:solidFill>
                  <a:srgbClr val="F4CAB8"/>
                </a:solidFill>
                <a:latin typeface="Brygada 1918 Light" pitchFamily="34" charset="0"/>
                <a:ea typeface="Brygada 1918 Light" pitchFamily="34" charset="-122"/>
                <a:cs typeface="Brygada 1918 Light" pitchFamily="34" charset="-120"/>
              </a:rPr>
              <a:t>01</a:t>
            </a:r>
            <a:endParaRPr lang="en-US" sz="1150" dirty="0"/>
          </a:p>
        </p:txBody>
      </p:sp>
      <p:sp>
        <p:nvSpPr>
          <p:cNvPr id="6" name="Shape 3"/>
          <p:cNvSpPr/>
          <p:nvPr/>
        </p:nvSpPr>
        <p:spPr>
          <a:xfrm>
            <a:off x="521851" y="2272070"/>
            <a:ext cx="8100298" cy="15240"/>
          </a:xfrm>
          <a:prstGeom prst="rect">
            <a:avLst/>
          </a:prstGeom>
          <a:solidFill>
            <a:srgbClr val="FFB393"/>
          </a:solidFill>
        </p:spPr>
      </p:sp>
      <p:sp>
        <p:nvSpPr>
          <p:cNvPr id="7" name="Text 4"/>
          <p:cNvSpPr/>
          <p:nvPr/>
        </p:nvSpPr>
        <p:spPr>
          <a:xfrm>
            <a:off x="521851" y="2377083"/>
            <a:ext cx="2655332" cy="248483"/>
          </a:xfrm>
          <a:prstGeom prst="rect">
            <a:avLst/>
          </a:prstGeom>
          <a:noFill/>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Data Loading &amp; Exploration</a:t>
            </a:r>
            <a:endParaRPr lang="en-US" sz="1550" dirty="0"/>
          </a:p>
        </p:txBody>
      </p:sp>
      <p:sp>
        <p:nvSpPr>
          <p:cNvPr id="8" name="Text 5"/>
          <p:cNvSpPr/>
          <p:nvPr/>
        </p:nvSpPr>
        <p:spPr>
          <a:xfrm>
            <a:off x="521851" y="2714982"/>
            <a:ext cx="8100298" cy="477202"/>
          </a:xfrm>
          <a:prstGeom prst="rect">
            <a:avLst/>
          </a:prstGeom>
          <a:noFill/>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Loaded the Kaggle Fake Job Postings Dataset and performed comprehensive exploratory data analysis to understand fraudulent posting patterns.</a:t>
            </a:r>
            <a:endParaRPr lang="en-US" sz="1150" dirty="0"/>
          </a:p>
        </p:txBody>
      </p:sp>
      <p:sp>
        <p:nvSpPr>
          <p:cNvPr id="9" name="Text 6"/>
          <p:cNvSpPr/>
          <p:nvPr/>
        </p:nvSpPr>
        <p:spPr>
          <a:xfrm>
            <a:off x="521851" y="3453051"/>
            <a:ext cx="149066" cy="186333"/>
          </a:xfrm>
          <a:prstGeom prst="rect">
            <a:avLst/>
          </a:prstGeom>
          <a:noFill/>
        </p:spPr>
        <p:txBody>
          <a:bodyPr wrap="none" lIns="0" tIns="0" rIns="0" bIns="0" rtlCol="0" anchor="t"/>
          <a:lstStyle/>
          <a:p>
            <a:pPr marL="0" indent="0" algn="l">
              <a:lnSpc>
                <a:spcPts val="1850"/>
              </a:lnSpc>
              <a:buNone/>
            </a:pPr>
            <a:r>
              <a:rPr lang="en-US" sz="1150" dirty="0">
                <a:solidFill>
                  <a:srgbClr val="F4CAB8"/>
                </a:solidFill>
                <a:latin typeface="Brygada 1918 Light" pitchFamily="34" charset="0"/>
                <a:ea typeface="Brygada 1918 Light" pitchFamily="34" charset="-122"/>
                <a:cs typeface="Brygada 1918 Light" pitchFamily="34" charset="-120"/>
              </a:rPr>
              <a:t>02</a:t>
            </a:r>
            <a:endParaRPr lang="en-US" sz="1150" dirty="0"/>
          </a:p>
        </p:txBody>
      </p:sp>
      <p:sp>
        <p:nvSpPr>
          <p:cNvPr id="10" name="Shape 7"/>
          <p:cNvSpPr/>
          <p:nvPr/>
        </p:nvSpPr>
        <p:spPr>
          <a:xfrm>
            <a:off x="521851" y="3691176"/>
            <a:ext cx="8100298" cy="15240"/>
          </a:xfrm>
          <a:prstGeom prst="rect">
            <a:avLst/>
          </a:prstGeom>
          <a:solidFill>
            <a:srgbClr val="FFB393"/>
          </a:solidFill>
        </p:spPr>
      </p:sp>
      <p:sp>
        <p:nvSpPr>
          <p:cNvPr id="11" name="Text 8"/>
          <p:cNvSpPr/>
          <p:nvPr/>
        </p:nvSpPr>
        <p:spPr>
          <a:xfrm>
            <a:off x="521851" y="3796189"/>
            <a:ext cx="1988344" cy="248483"/>
          </a:xfrm>
          <a:prstGeom prst="rect">
            <a:avLst/>
          </a:prstGeom>
          <a:noFill/>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Text Normalization</a:t>
            </a:r>
            <a:endParaRPr lang="en-US" sz="1550" dirty="0"/>
          </a:p>
        </p:txBody>
      </p:sp>
      <p:sp>
        <p:nvSpPr>
          <p:cNvPr id="12" name="Text 9"/>
          <p:cNvSpPr/>
          <p:nvPr/>
        </p:nvSpPr>
        <p:spPr>
          <a:xfrm>
            <a:off x="521851" y="4134088"/>
            <a:ext cx="8100298" cy="477202"/>
          </a:xfrm>
          <a:prstGeom prst="rect">
            <a:avLst/>
          </a:prstGeom>
          <a:noFill/>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Applied lowercase conversion, HTML tag removal, URL filtering, special character cleaning, and whitespace normalization to create a cleaned description column.</a:t>
            </a:r>
            <a:endParaRPr lang="en-US" sz="1150" dirty="0"/>
          </a:p>
        </p:txBody>
      </p:sp>
      <p:sp>
        <p:nvSpPr>
          <p:cNvPr id="13" name="Text 10"/>
          <p:cNvSpPr/>
          <p:nvPr/>
        </p:nvSpPr>
        <p:spPr>
          <a:xfrm>
            <a:off x="521851" y="4872157"/>
            <a:ext cx="149066" cy="186333"/>
          </a:xfrm>
          <a:prstGeom prst="rect">
            <a:avLst/>
          </a:prstGeom>
          <a:noFill/>
        </p:spPr>
        <p:txBody>
          <a:bodyPr wrap="none" lIns="0" tIns="0" rIns="0" bIns="0" rtlCol="0" anchor="t"/>
          <a:lstStyle/>
          <a:p>
            <a:pPr marL="0" indent="0" algn="l">
              <a:lnSpc>
                <a:spcPts val="1850"/>
              </a:lnSpc>
              <a:buNone/>
            </a:pPr>
            <a:r>
              <a:rPr lang="en-US" sz="1150" dirty="0">
                <a:solidFill>
                  <a:srgbClr val="F4CAB8"/>
                </a:solidFill>
                <a:latin typeface="Brygada 1918 Light" pitchFamily="34" charset="0"/>
                <a:ea typeface="Brygada 1918 Light" pitchFamily="34" charset="-122"/>
                <a:cs typeface="Brygada 1918 Light" pitchFamily="34" charset="-120"/>
              </a:rPr>
              <a:t>03</a:t>
            </a:r>
            <a:endParaRPr lang="en-US" sz="1150" dirty="0"/>
          </a:p>
        </p:txBody>
      </p:sp>
      <p:sp>
        <p:nvSpPr>
          <p:cNvPr id="14" name="Shape 11"/>
          <p:cNvSpPr/>
          <p:nvPr/>
        </p:nvSpPr>
        <p:spPr>
          <a:xfrm>
            <a:off x="521851" y="5110282"/>
            <a:ext cx="8100298" cy="15240"/>
          </a:xfrm>
          <a:prstGeom prst="rect">
            <a:avLst/>
          </a:prstGeom>
          <a:solidFill>
            <a:srgbClr val="FFB393"/>
          </a:solidFill>
        </p:spPr>
      </p:sp>
      <p:sp>
        <p:nvSpPr>
          <p:cNvPr id="15" name="Text 12"/>
          <p:cNvSpPr/>
          <p:nvPr/>
        </p:nvSpPr>
        <p:spPr>
          <a:xfrm>
            <a:off x="521851" y="5215295"/>
            <a:ext cx="1988344" cy="248483"/>
          </a:xfrm>
          <a:prstGeom prst="rect">
            <a:avLst/>
          </a:prstGeom>
          <a:noFill/>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Feature Engineering</a:t>
            </a:r>
            <a:endParaRPr lang="en-US" sz="1550" dirty="0"/>
          </a:p>
        </p:txBody>
      </p:sp>
      <p:sp>
        <p:nvSpPr>
          <p:cNvPr id="16" name="Text 13"/>
          <p:cNvSpPr/>
          <p:nvPr/>
        </p:nvSpPr>
        <p:spPr>
          <a:xfrm>
            <a:off x="521851" y="5553194"/>
            <a:ext cx="8100298" cy="477202"/>
          </a:xfrm>
          <a:prstGeom prst="rect">
            <a:avLst/>
          </a:prstGeom>
          <a:noFill/>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Extracted TF-IDF features with max_features=5000, converting text data into numerical representations that capture important patterns.</a:t>
            </a:r>
            <a:endParaRPr lang="en-US" sz="1150" dirty="0"/>
          </a:p>
        </p:txBody>
      </p:sp>
      <p:sp>
        <p:nvSpPr>
          <p:cNvPr id="17" name="Text 14"/>
          <p:cNvSpPr/>
          <p:nvPr/>
        </p:nvSpPr>
        <p:spPr>
          <a:xfrm>
            <a:off x="521851" y="6291263"/>
            <a:ext cx="149066" cy="186333"/>
          </a:xfrm>
          <a:prstGeom prst="rect">
            <a:avLst/>
          </a:prstGeom>
          <a:noFill/>
        </p:spPr>
        <p:txBody>
          <a:bodyPr wrap="none" lIns="0" tIns="0" rIns="0" bIns="0" rtlCol="0" anchor="t"/>
          <a:lstStyle/>
          <a:p>
            <a:pPr marL="0" indent="0" algn="l">
              <a:lnSpc>
                <a:spcPts val="1850"/>
              </a:lnSpc>
              <a:buNone/>
            </a:pPr>
            <a:r>
              <a:rPr lang="en-US" sz="1150" dirty="0">
                <a:solidFill>
                  <a:srgbClr val="F4CAB8"/>
                </a:solidFill>
                <a:latin typeface="Brygada 1918 Light" pitchFamily="34" charset="0"/>
                <a:ea typeface="Brygada 1918 Light" pitchFamily="34" charset="-122"/>
                <a:cs typeface="Brygada 1918 Light" pitchFamily="34" charset="-120"/>
              </a:rPr>
              <a:t>04</a:t>
            </a:r>
            <a:endParaRPr lang="en-US" sz="1150" dirty="0"/>
          </a:p>
        </p:txBody>
      </p:sp>
      <p:sp>
        <p:nvSpPr>
          <p:cNvPr id="18" name="Shape 15"/>
          <p:cNvSpPr/>
          <p:nvPr/>
        </p:nvSpPr>
        <p:spPr>
          <a:xfrm>
            <a:off x="521851" y="6529387"/>
            <a:ext cx="8100298" cy="15240"/>
          </a:xfrm>
          <a:prstGeom prst="rect">
            <a:avLst/>
          </a:prstGeom>
          <a:solidFill>
            <a:srgbClr val="FFB393"/>
          </a:solidFill>
        </p:spPr>
      </p:sp>
      <p:sp>
        <p:nvSpPr>
          <p:cNvPr id="19" name="Text 16"/>
          <p:cNvSpPr/>
          <p:nvPr/>
        </p:nvSpPr>
        <p:spPr>
          <a:xfrm>
            <a:off x="521851" y="6634401"/>
            <a:ext cx="1988344" cy="248483"/>
          </a:xfrm>
          <a:prstGeom prst="rect">
            <a:avLst/>
          </a:prstGeom>
          <a:noFill/>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Data Preparation</a:t>
            </a:r>
            <a:endParaRPr lang="en-US" sz="1550" dirty="0"/>
          </a:p>
        </p:txBody>
      </p:sp>
      <p:sp>
        <p:nvSpPr>
          <p:cNvPr id="20" name="Text 17"/>
          <p:cNvSpPr/>
          <p:nvPr/>
        </p:nvSpPr>
        <p:spPr>
          <a:xfrm>
            <a:off x="521851" y="6972300"/>
            <a:ext cx="8100298" cy="477202"/>
          </a:xfrm>
          <a:prstGeom prst="rect">
            <a:avLst/>
          </a:prstGeom>
          <a:noFill/>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Created train-test splits and saved preprocessing artifacts (tfidf_vectorizer.pkl, train_test_split.joblib) for seamless model training.</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0915" y="626388"/>
            <a:ext cx="10356771" cy="619839"/>
          </a:xfrm>
          <a:prstGeom prst="rect">
            <a:avLst/>
          </a:prstGeom>
          <a:noFill/>
        </p:spPr>
        <p:txBody>
          <a:bodyPr wrap="none" lIns="0" tIns="0" rIns="0" bIns="0" rtlCol="0" anchor="t"/>
          <a:lstStyle/>
          <a:p>
            <a:pPr marL="0" indent="0" algn="l">
              <a:lnSpc>
                <a:spcPts val="4850"/>
              </a:lnSpc>
              <a:buNone/>
            </a:pPr>
            <a:r>
              <a:rPr lang="en-US" sz="3900" b="1" dirty="0">
                <a:solidFill>
                  <a:srgbClr val="FFB393"/>
                </a:solidFill>
                <a:latin typeface="Brygada 1918 Bold" pitchFamily="34" charset="0"/>
                <a:ea typeface="Brygada 1918 Bold" pitchFamily="34" charset="-122"/>
                <a:cs typeface="Brygada 1918 Bold" pitchFamily="34" charset="-120"/>
              </a:rPr>
              <a:t>Milestone-2: Training &amp; Optimization Goals</a:t>
            </a:r>
            <a:endParaRPr lang="en-US" sz="3900" dirty="0"/>
          </a:p>
        </p:txBody>
      </p:sp>
      <p:sp>
        <p:nvSpPr>
          <p:cNvPr id="3" name="Text 1"/>
          <p:cNvSpPr/>
          <p:nvPr/>
        </p:nvSpPr>
        <p:spPr>
          <a:xfrm>
            <a:off x="650915" y="1692473"/>
            <a:ext cx="7815620" cy="595074"/>
          </a:xfrm>
          <a:prstGeom prst="rect">
            <a:avLst/>
          </a:prstGeom>
          <a:noFill/>
        </p:spPr>
        <p:txBody>
          <a:bodyPr wrap="square" lIns="0" tIns="0" rIns="0" bIns="0" rtlCol="0" anchor="t"/>
          <a:lstStyle/>
          <a:p>
            <a:pPr marL="0" indent="0" algn="l">
              <a:lnSpc>
                <a:spcPts val="2300"/>
              </a:lnSpc>
              <a:buNone/>
            </a:pPr>
            <a:r>
              <a:rPr lang="en-US" sz="1450" dirty="0">
                <a:solidFill>
                  <a:srgbClr val="F4CAB8"/>
                </a:solidFill>
                <a:latin typeface="Montserrat Medium" pitchFamily="34" charset="0"/>
                <a:ea typeface="Montserrat Medium" pitchFamily="34" charset="-122"/>
                <a:cs typeface="Montserrat Medium" pitchFamily="34" charset="-120"/>
              </a:rPr>
              <a:t>Milestone-2 focused on developing and comparing multiple machine learning approaches to identify fraudulent job postings with high accuracy and reliability.</a:t>
            </a:r>
            <a:endParaRPr lang="en-US" sz="1450" dirty="0"/>
          </a:p>
        </p:txBody>
      </p:sp>
      <p:sp>
        <p:nvSpPr>
          <p:cNvPr id="4" name="Shape 2"/>
          <p:cNvSpPr/>
          <p:nvPr/>
        </p:nvSpPr>
        <p:spPr>
          <a:xfrm>
            <a:off x="650915" y="2496741"/>
            <a:ext cx="3814763" cy="2504361"/>
          </a:xfrm>
          <a:prstGeom prst="roundRect">
            <a:avLst>
              <a:gd name="adj" fmla="val 1114"/>
            </a:avLst>
          </a:prstGeom>
          <a:solidFill>
            <a:srgbClr val="4D1529"/>
          </a:solidFill>
        </p:spPr>
      </p:sp>
      <p:sp>
        <p:nvSpPr>
          <p:cNvPr id="5" name="Shape 3"/>
          <p:cNvSpPr/>
          <p:nvPr/>
        </p:nvSpPr>
        <p:spPr>
          <a:xfrm>
            <a:off x="836890" y="2682716"/>
            <a:ext cx="557927" cy="557927"/>
          </a:xfrm>
          <a:prstGeom prst="roundRect">
            <a:avLst>
              <a:gd name="adj" fmla="val 16387602"/>
            </a:avLst>
          </a:prstGeom>
          <a:solidFill>
            <a:srgbClr val="FFB393"/>
          </a:solidFill>
        </p:spPr>
      </p:sp>
      <p:pic>
        <p:nvPicPr>
          <p:cNvPr id="6"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0362" y="2836069"/>
            <a:ext cx="250984" cy="250984"/>
          </a:xfrm>
          <a:prstGeom prst="rect">
            <a:avLst/>
          </a:prstGeom>
        </p:spPr>
      </p:pic>
      <p:sp>
        <p:nvSpPr>
          <p:cNvPr id="7" name="Text 4"/>
          <p:cNvSpPr/>
          <p:nvPr/>
        </p:nvSpPr>
        <p:spPr>
          <a:xfrm>
            <a:off x="836890" y="3426619"/>
            <a:ext cx="3202067" cy="309920"/>
          </a:xfrm>
          <a:prstGeom prst="rect">
            <a:avLst/>
          </a:prstGeom>
          <a:noFill/>
        </p:spPr>
        <p:txBody>
          <a:bodyPr wrap="none" lIns="0" tIns="0" rIns="0" bIns="0" rtlCol="0" anchor="t"/>
          <a:lstStyle/>
          <a:p>
            <a:pPr marL="0" indent="0" algn="l">
              <a:lnSpc>
                <a:spcPts val="2400"/>
              </a:lnSpc>
              <a:buNone/>
            </a:pPr>
            <a:r>
              <a:rPr lang="en-US" sz="1950" b="1" dirty="0">
                <a:solidFill>
                  <a:srgbClr val="F4CAB8"/>
                </a:solidFill>
                <a:latin typeface="Brygada 1918 Bold" pitchFamily="34" charset="0"/>
                <a:ea typeface="Brygada 1918 Bold" pitchFamily="34" charset="-122"/>
                <a:cs typeface="Brygada 1918 Bold" pitchFamily="34" charset="-120"/>
              </a:rPr>
              <a:t>Three Model Architectures</a:t>
            </a:r>
            <a:endParaRPr lang="en-US" sz="1950" dirty="0"/>
          </a:p>
        </p:txBody>
      </p:sp>
      <p:sp>
        <p:nvSpPr>
          <p:cNvPr id="8" name="Text 5"/>
          <p:cNvSpPr/>
          <p:nvPr/>
        </p:nvSpPr>
        <p:spPr>
          <a:xfrm>
            <a:off x="836890" y="3922514"/>
            <a:ext cx="3442811" cy="892612"/>
          </a:xfrm>
          <a:prstGeom prst="rect">
            <a:avLst/>
          </a:prstGeom>
          <a:noFill/>
        </p:spPr>
        <p:txBody>
          <a:bodyPr wrap="square" lIns="0" tIns="0" rIns="0" bIns="0" rtlCol="0" anchor="t"/>
          <a:lstStyle/>
          <a:p>
            <a:pPr marL="0" indent="0" algn="l">
              <a:lnSpc>
                <a:spcPts val="2300"/>
              </a:lnSpc>
              <a:buNone/>
            </a:pPr>
            <a:r>
              <a:rPr lang="en-US" sz="1450" dirty="0">
                <a:solidFill>
                  <a:srgbClr val="F4CAB8"/>
                </a:solidFill>
                <a:latin typeface="Montserrat Medium" pitchFamily="34" charset="0"/>
                <a:ea typeface="Montserrat Medium" pitchFamily="34" charset="-122"/>
                <a:cs typeface="Montserrat Medium" pitchFamily="34" charset="-120"/>
              </a:rPr>
              <a:t>Logistic Regression, Random Forest, and BiLSTM deep learning models trained and evaluated.</a:t>
            </a:r>
            <a:endParaRPr lang="en-US" sz="1450" dirty="0"/>
          </a:p>
        </p:txBody>
      </p:sp>
      <p:sp>
        <p:nvSpPr>
          <p:cNvPr id="9" name="Shape 6"/>
          <p:cNvSpPr/>
          <p:nvPr/>
        </p:nvSpPr>
        <p:spPr>
          <a:xfrm>
            <a:off x="4651653" y="2496741"/>
            <a:ext cx="3814882" cy="2504361"/>
          </a:xfrm>
          <a:prstGeom prst="roundRect">
            <a:avLst>
              <a:gd name="adj" fmla="val 1114"/>
            </a:avLst>
          </a:prstGeom>
          <a:solidFill>
            <a:srgbClr val="4D1529"/>
          </a:solidFill>
        </p:spPr>
      </p:sp>
      <p:sp>
        <p:nvSpPr>
          <p:cNvPr id="10" name="Shape 7"/>
          <p:cNvSpPr/>
          <p:nvPr/>
        </p:nvSpPr>
        <p:spPr>
          <a:xfrm>
            <a:off x="4837628" y="2682716"/>
            <a:ext cx="557927" cy="557927"/>
          </a:xfrm>
          <a:prstGeom prst="roundRect">
            <a:avLst>
              <a:gd name="adj" fmla="val 16387602"/>
            </a:avLst>
          </a:prstGeom>
          <a:solidFill>
            <a:srgbClr val="FFB393"/>
          </a:solidFill>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100" y="2836069"/>
            <a:ext cx="250984" cy="250984"/>
          </a:xfrm>
          <a:prstGeom prst="rect">
            <a:avLst/>
          </a:prstGeom>
        </p:spPr>
      </p:pic>
      <p:sp>
        <p:nvSpPr>
          <p:cNvPr id="12" name="Text 8"/>
          <p:cNvSpPr/>
          <p:nvPr/>
        </p:nvSpPr>
        <p:spPr>
          <a:xfrm>
            <a:off x="4837628" y="3426619"/>
            <a:ext cx="2479715" cy="309920"/>
          </a:xfrm>
          <a:prstGeom prst="rect">
            <a:avLst/>
          </a:prstGeom>
          <a:noFill/>
        </p:spPr>
        <p:txBody>
          <a:bodyPr wrap="none" lIns="0" tIns="0" rIns="0" bIns="0" rtlCol="0" anchor="t"/>
          <a:lstStyle/>
          <a:p>
            <a:pPr marL="0" indent="0" algn="l">
              <a:lnSpc>
                <a:spcPts val="2400"/>
              </a:lnSpc>
              <a:buNone/>
            </a:pPr>
            <a:r>
              <a:rPr lang="en-US" sz="1950" b="1" dirty="0">
                <a:solidFill>
                  <a:srgbClr val="F4CAB8"/>
                </a:solidFill>
                <a:latin typeface="Brygada 1918 Bold" pitchFamily="34" charset="0"/>
                <a:ea typeface="Brygada 1918 Bold" pitchFamily="34" charset="-122"/>
                <a:cs typeface="Brygada 1918 Bold" pitchFamily="34" charset="-120"/>
              </a:rPr>
              <a:t>Rigorous Evaluation</a:t>
            </a:r>
            <a:endParaRPr lang="en-US" sz="1950" dirty="0"/>
          </a:p>
        </p:txBody>
      </p:sp>
      <p:sp>
        <p:nvSpPr>
          <p:cNvPr id="13" name="Text 9"/>
          <p:cNvSpPr/>
          <p:nvPr/>
        </p:nvSpPr>
        <p:spPr>
          <a:xfrm>
            <a:off x="4837628" y="3922514"/>
            <a:ext cx="3442930" cy="892612"/>
          </a:xfrm>
          <a:prstGeom prst="rect">
            <a:avLst/>
          </a:prstGeom>
          <a:noFill/>
        </p:spPr>
        <p:txBody>
          <a:bodyPr wrap="square" lIns="0" tIns="0" rIns="0" bIns="0" rtlCol="0" anchor="t"/>
          <a:lstStyle/>
          <a:p>
            <a:pPr marL="0" indent="0" algn="l">
              <a:lnSpc>
                <a:spcPts val="2300"/>
              </a:lnSpc>
              <a:buNone/>
            </a:pPr>
            <a:r>
              <a:rPr lang="en-US" sz="1450" dirty="0">
                <a:solidFill>
                  <a:srgbClr val="F4CAB8"/>
                </a:solidFill>
                <a:latin typeface="Montserrat Medium" pitchFamily="34" charset="0"/>
                <a:ea typeface="Montserrat Medium" pitchFamily="34" charset="-122"/>
                <a:cs typeface="Montserrat Medium" pitchFamily="34" charset="-120"/>
              </a:rPr>
              <a:t>Cross-validation and comprehensive metric comparison to identify the best performing classifier.</a:t>
            </a:r>
            <a:endParaRPr lang="en-US" sz="1450" dirty="0"/>
          </a:p>
        </p:txBody>
      </p:sp>
      <p:sp>
        <p:nvSpPr>
          <p:cNvPr id="14" name="Shape 10"/>
          <p:cNvSpPr/>
          <p:nvPr/>
        </p:nvSpPr>
        <p:spPr>
          <a:xfrm>
            <a:off x="650915" y="5187077"/>
            <a:ext cx="7815620" cy="2206823"/>
          </a:xfrm>
          <a:prstGeom prst="roundRect">
            <a:avLst>
              <a:gd name="adj" fmla="val 1264"/>
            </a:avLst>
          </a:prstGeom>
          <a:solidFill>
            <a:srgbClr val="4D1529"/>
          </a:solidFill>
        </p:spPr>
      </p:sp>
      <p:sp>
        <p:nvSpPr>
          <p:cNvPr id="15" name="Shape 11"/>
          <p:cNvSpPr/>
          <p:nvPr/>
        </p:nvSpPr>
        <p:spPr>
          <a:xfrm>
            <a:off x="836890" y="5373053"/>
            <a:ext cx="557927" cy="557927"/>
          </a:xfrm>
          <a:prstGeom prst="roundRect">
            <a:avLst>
              <a:gd name="adj" fmla="val 16387602"/>
            </a:avLst>
          </a:prstGeom>
          <a:solidFill>
            <a:srgbClr val="FFB393"/>
          </a:solidFill>
        </p:spPr>
      </p:sp>
      <p:pic>
        <p:nvPicPr>
          <p:cNvPr id="1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362" y="5526405"/>
            <a:ext cx="250984" cy="250984"/>
          </a:xfrm>
          <a:prstGeom prst="rect">
            <a:avLst/>
          </a:prstGeom>
        </p:spPr>
      </p:pic>
      <p:sp>
        <p:nvSpPr>
          <p:cNvPr id="17" name="Text 12"/>
          <p:cNvSpPr/>
          <p:nvPr/>
        </p:nvSpPr>
        <p:spPr>
          <a:xfrm>
            <a:off x="836890" y="6116955"/>
            <a:ext cx="3288506" cy="309920"/>
          </a:xfrm>
          <a:prstGeom prst="rect">
            <a:avLst/>
          </a:prstGeom>
          <a:noFill/>
        </p:spPr>
        <p:txBody>
          <a:bodyPr wrap="none" lIns="0" tIns="0" rIns="0" bIns="0" rtlCol="0" anchor="t"/>
          <a:lstStyle/>
          <a:p>
            <a:pPr marL="0" indent="0" algn="l">
              <a:lnSpc>
                <a:spcPts val="2400"/>
              </a:lnSpc>
              <a:buNone/>
            </a:pPr>
            <a:r>
              <a:rPr lang="en-US" sz="1950" b="1" dirty="0">
                <a:solidFill>
                  <a:srgbClr val="F4CAB8"/>
                </a:solidFill>
                <a:latin typeface="Brygada 1918 Bold" pitchFamily="34" charset="0"/>
                <a:ea typeface="Brygada 1918 Bold" pitchFamily="34" charset="-122"/>
                <a:cs typeface="Brygada 1918 Bold" pitchFamily="34" charset="-120"/>
              </a:rPr>
              <a:t>Production-Ready Artifacts</a:t>
            </a:r>
            <a:endParaRPr lang="en-US" sz="1950" dirty="0"/>
          </a:p>
        </p:txBody>
      </p:sp>
      <p:sp>
        <p:nvSpPr>
          <p:cNvPr id="18" name="Text 13"/>
          <p:cNvSpPr/>
          <p:nvPr/>
        </p:nvSpPr>
        <p:spPr>
          <a:xfrm>
            <a:off x="836890" y="6612850"/>
            <a:ext cx="7443668" cy="595074"/>
          </a:xfrm>
          <a:prstGeom prst="rect">
            <a:avLst/>
          </a:prstGeom>
          <a:noFill/>
        </p:spPr>
        <p:txBody>
          <a:bodyPr wrap="square" lIns="0" tIns="0" rIns="0" bIns="0" rtlCol="0" anchor="t"/>
          <a:lstStyle/>
          <a:p>
            <a:pPr marL="0" indent="0" algn="l">
              <a:lnSpc>
                <a:spcPts val="2300"/>
              </a:lnSpc>
              <a:buNone/>
            </a:pPr>
            <a:r>
              <a:rPr lang="en-US" sz="1450" dirty="0">
                <a:solidFill>
                  <a:srgbClr val="F4CAB8"/>
                </a:solidFill>
                <a:latin typeface="Montserrat Medium" pitchFamily="34" charset="0"/>
                <a:ea typeface="Montserrat Medium" pitchFamily="34" charset="-122"/>
                <a:cs typeface="Montserrat Medium" pitchFamily="34" charset="-120"/>
              </a:rPr>
              <a:t>Saved trained models, tokenizers, vectorizers, and performance metrics for deployment.</a:t>
            </a:r>
            <a:endParaRPr lang="en-US" sz="1450" dirty="0"/>
          </a:p>
        </p:txBody>
      </p:sp>
      <p:pic>
        <p:nvPicPr>
          <p:cNvPr id="19" name="Image 3" descr="preencoded.png"/>
          <p:cNvPicPr>
            <a:picLocks noChangeAspect="1"/>
          </p:cNvPicPr>
          <p:nvPr/>
        </p:nvPicPr>
        <p:blipFill>
          <a:blip r:embed="rId7"/>
          <a:stretch>
            <a:fillRect/>
          </a:stretch>
        </p:blipFill>
        <p:spPr>
          <a:xfrm>
            <a:off x="8927783" y="1734383"/>
            <a:ext cx="5059204" cy="50592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66103" y="593288"/>
            <a:ext cx="8184594" cy="913686"/>
          </a:xfrm>
          <a:prstGeom prst="rect">
            <a:avLst/>
          </a:prstGeom>
          <a:noFill/>
        </p:spPr>
        <p:txBody>
          <a:bodyPr wrap="square" lIns="0" tIns="0" rIns="0" bIns="0" rtlCol="0" anchor="t"/>
          <a:lstStyle/>
          <a:p>
            <a:pPr marL="0" indent="0" algn="l">
              <a:lnSpc>
                <a:spcPts val="3550"/>
              </a:lnSpc>
              <a:buNone/>
            </a:pPr>
            <a:r>
              <a:rPr lang="en-US" sz="2850" b="1" dirty="0">
                <a:solidFill>
                  <a:srgbClr val="FFB393"/>
                </a:solidFill>
                <a:latin typeface="Brygada 1918 Bold" pitchFamily="34" charset="0"/>
                <a:ea typeface="Brygada 1918 Bold" pitchFamily="34" charset="-122"/>
                <a:cs typeface="Brygada 1918 Bold" pitchFamily="34" charset="-120"/>
              </a:rPr>
              <a:t>Logistic Regression: Training &amp; Hyperparameter Tuning</a:t>
            </a:r>
            <a:endParaRPr lang="en-US" sz="2850" dirty="0"/>
          </a:p>
        </p:txBody>
      </p:sp>
      <p:sp>
        <p:nvSpPr>
          <p:cNvPr id="4" name="Text 1"/>
          <p:cNvSpPr/>
          <p:nvPr/>
        </p:nvSpPr>
        <p:spPr>
          <a:xfrm>
            <a:off x="5966103" y="1712476"/>
            <a:ext cx="8184594" cy="438388"/>
          </a:xfrm>
          <a:prstGeom prst="rect">
            <a:avLst/>
          </a:prstGeom>
          <a:noFill/>
        </p:spPr>
        <p:txBody>
          <a:bodyPr wrap="square" lIns="0" tIns="0" rIns="0" bIns="0" rtlCol="0" anchor="t"/>
          <a:lstStyle/>
          <a:p>
            <a:pPr marL="0" indent="0" algn="l">
              <a:lnSpc>
                <a:spcPts val="1700"/>
              </a:lnSpc>
              <a:buNone/>
            </a:pPr>
            <a:r>
              <a:rPr lang="en-US" sz="1050" dirty="0">
                <a:solidFill>
                  <a:srgbClr val="F4CAB8"/>
                </a:solidFill>
                <a:latin typeface="Montserrat Medium" pitchFamily="34" charset="0"/>
                <a:ea typeface="Montserrat Medium" pitchFamily="34" charset="-122"/>
                <a:cs typeface="Montserrat Medium" pitchFamily="34" charset="-120"/>
              </a:rPr>
              <a:t>Logistic Regression served as our baseline model, with careful attention to class imbalance through balanced class weights and systematic hyperparameter optimization.</a:t>
            </a:r>
            <a:endParaRPr lang="en-US" sz="1050" dirty="0"/>
          </a:p>
        </p:txBody>
      </p:sp>
      <p:sp>
        <p:nvSpPr>
          <p:cNvPr id="5" name="Shape 2"/>
          <p:cNvSpPr/>
          <p:nvPr/>
        </p:nvSpPr>
        <p:spPr>
          <a:xfrm>
            <a:off x="5966103" y="2510552"/>
            <a:ext cx="8184594" cy="1024533"/>
          </a:xfrm>
          <a:prstGeom prst="roundRect">
            <a:avLst>
              <a:gd name="adj" fmla="val 7140"/>
            </a:avLst>
          </a:prstGeom>
          <a:solidFill>
            <a:srgbClr val="5C2438"/>
          </a:solidFill>
        </p:spPr>
      </p:sp>
      <p:sp>
        <p:nvSpPr>
          <p:cNvPr id="6" name="Shape 3"/>
          <p:cNvSpPr/>
          <p:nvPr/>
        </p:nvSpPr>
        <p:spPr>
          <a:xfrm>
            <a:off x="5966103" y="2495312"/>
            <a:ext cx="8184594" cy="60960"/>
          </a:xfrm>
          <a:prstGeom prst="roundRect">
            <a:avLst>
              <a:gd name="adj" fmla="val 33726"/>
            </a:avLst>
          </a:prstGeom>
          <a:solidFill>
            <a:srgbClr val="FFB393"/>
          </a:solidFill>
        </p:spPr>
      </p:sp>
      <p:sp>
        <p:nvSpPr>
          <p:cNvPr id="7" name="Shape 4"/>
          <p:cNvSpPr/>
          <p:nvPr/>
        </p:nvSpPr>
        <p:spPr>
          <a:xfrm>
            <a:off x="9852839" y="2305050"/>
            <a:ext cx="411123" cy="411123"/>
          </a:xfrm>
          <a:prstGeom prst="roundRect">
            <a:avLst>
              <a:gd name="adj" fmla="val 222415"/>
            </a:avLst>
          </a:prstGeom>
          <a:solidFill>
            <a:srgbClr val="FFB393"/>
          </a:solidFill>
        </p:spPr>
      </p:sp>
      <p:sp>
        <p:nvSpPr>
          <p:cNvPr id="8" name="Text 5"/>
          <p:cNvSpPr/>
          <p:nvPr/>
        </p:nvSpPr>
        <p:spPr>
          <a:xfrm>
            <a:off x="9976187" y="2407801"/>
            <a:ext cx="164425" cy="205502"/>
          </a:xfrm>
          <a:prstGeom prst="rect">
            <a:avLst/>
          </a:prstGeom>
          <a:noFill/>
        </p:spPr>
        <p:txBody>
          <a:bodyPr wrap="none" lIns="0" tIns="0" rIns="0" bIns="0" rtlCol="0" anchor="t"/>
          <a:lstStyle/>
          <a:p>
            <a:pPr marL="0" indent="0" algn="l">
              <a:lnSpc>
                <a:spcPts val="2050"/>
              </a:lnSpc>
              <a:buNone/>
            </a:pPr>
            <a:r>
              <a:rPr lang="en-US" sz="1250" b="1" dirty="0">
                <a:solidFill>
                  <a:srgbClr val="000000"/>
                </a:solidFill>
                <a:latin typeface="Brygada 1918 Bold" pitchFamily="34" charset="0"/>
                <a:ea typeface="Brygada 1918 Bold" pitchFamily="34" charset="-122"/>
                <a:cs typeface="Brygada 1918 Bold" pitchFamily="34" charset="-120"/>
              </a:rPr>
              <a:t>1</a:t>
            </a:r>
            <a:endParaRPr lang="en-US" sz="1250" dirty="0"/>
          </a:p>
        </p:txBody>
      </p:sp>
      <p:sp>
        <p:nvSpPr>
          <p:cNvPr id="9" name="Text 6"/>
          <p:cNvSpPr/>
          <p:nvPr/>
        </p:nvSpPr>
        <p:spPr>
          <a:xfrm>
            <a:off x="6118384" y="2853095"/>
            <a:ext cx="2282904" cy="228362"/>
          </a:xfrm>
          <a:prstGeom prst="rect">
            <a:avLst/>
          </a:prstGeom>
          <a:noFill/>
        </p:spPr>
        <p:txBody>
          <a:bodyPr wrap="none" lIns="0" tIns="0" rIns="0" bIns="0" rtlCol="0" anchor="t"/>
          <a:lstStyle/>
          <a:p>
            <a:pPr marL="0" indent="0" algn="l">
              <a:lnSpc>
                <a:spcPts val="1750"/>
              </a:lnSpc>
              <a:buNone/>
            </a:pPr>
            <a:r>
              <a:rPr lang="en-US" sz="1400" b="1" dirty="0">
                <a:solidFill>
                  <a:srgbClr val="F4CAB8"/>
                </a:solidFill>
                <a:latin typeface="Brygada 1918 Bold" pitchFamily="34" charset="0"/>
                <a:ea typeface="Brygada 1918 Bold" pitchFamily="34" charset="-122"/>
                <a:cs typeface="Brygada 1918 Bold" pitchFamily="34" charset="-120"/>
              </a:rPr>
              <a:t>Class Imbalance Handling</a:t>
            </a:r>
            <a:endParaRPr lang="en-US" sz="1400" dirty="0"/>
          </a:p>
        </p:txBody>
      </p:sp>
      <p:sp>
        <p:nvSpPr>
          <p:cNvPr id="10" name="Text 7"/>
          <p:cNvSpPr/>
          <p:nvPr/>
        </p:nvSpPr>
        <p:spPr>
          <a:xfrm>
            <a:off x="6118384" y="3163610"/>
            <a:ext cx="7880033" cy="219194"/>
          </a:xfrm>
          <a:prstGeom prst="rect">
            <a:avLst/>
          </a:prstGeom>
          <a:noFill/>
        </p:spPr>
        <p:txBody>
          <a:bodyPr wrap="none" lIns="0" tIns="0" rIns="0" bIns="0" rtlCol="0" anchor="t"/>
          <a:lstStyle/>
          <a:p>
            <a:pPr marL="0" indent="0" algn="l">
              <a:lnSpc>
                <a:spcPts val="1700"/>
              </a:lnSpc>
              <a:buNone/>
            </a:pPr>
            <a:r>
              <a:rPr lang="en-US" sz="1050" dirty="0">
                <a:solidFill>
                  <a:srgbClr val="F4CAB8"/>
                </a:solidFill>
                <a:latin typeface="Montserrat Medium" pitchFamily="34" charset="0"/>
                <a:ea typeface="Montserrat Medium" pitchFamily="34" charset="-122"/>
                <a:cs typeface="Montserrat Medium" pitchFamily="34" charset="-120"/>
              </a:rPr>
              <a:t>Applied balanced class weights to ensure the model doesn't bias toward the majority legitimate postings class.</a:t>
            </a:r>
            <a:endParaRPr lang="en-US" sz="1050" dirty="0"/>
          </a:p>
        </p:txBody>
      </p:sp>
      <p:sp>
        <p:nvSpPr>
          <p:cNvPr id="11" name="Shape 8"/>
          <p:cNvSpPr/>
          <p:nvPr/>
        </p:nvSpPr>
        <p:spPr>
          <a:xfrm>
            <a:off x="5966103" y="3877628"/>
            <a:ext cx="8184594" cy="1024533"/>
          </a:xfrm>
          <a:prstGeom prst="roundRect">
            <a:avLst>
              <a:gd name="adj" fmla="val 7140"/>
            </a:avLst>
          </a:prstGeom>
          <a:solidFill>
            <a:srgbClr val="5C2438"/>
          </a:solidFill>
        </p:spPr>
      </p:sp>
      <p:sp>
        <p:nvSpPr>
          <p:cNvPr id="12" name="Shape 9"/>
          <p:cNvSpPr/>
          <p:nvPr/>
        </p:nvSpPr>
        <p:spPr>
          <a:xfrm>
            <a:off x="5966103" y="3862388"/>
            <a:ext cx="8184594" cy="60960"/>
          </a:xfrm>
          <a:prstGeom prst="roundRect">
            <a:avLst>
              <a:gd name="adj" fmla="val 33726"/>
            </a:avLst>
          </a:prstGeom>
          <a:solidFill>
            <a:srgbClr val="FFB393"/>
          </a:solidFill>
        </p:spPr>
      </p:sp>
      <p:sp>
        <p:nvSpPr>
          <p:cNvPr id="13" name="Shape 10"/>
          <p:cNvSpPr/>
          <p:nvPr/>
        </p:nvSpPr>
        <p:spPr>
          <a:xfrm>
            <a:off x="9852839" y="3672126"/>
            <a:ext cx="411123" cy="411123"/>
          </a:xfrm>
          <a:prstGeom prst="roundRect">
            <a:avLst>
              <a:gd name="adj" fmla="val 222415"/>
            </a:avLst>
          </a:prstGeom>
          <a:solidFill>
            <a:srgbClr val="FFB393"/>
          </a:solidFill>
        </p:spPr>
      </p:sp>
      <p:sp>
        <p:nvSpPr>
          <p:cNvPr id="14" name="Text 11"/>
          <p:cNvSpPr/>
          <p:nvPr/>
        </p:nvSpPr>
        <p:spPr>
          <a:xfrm>
            <a:off x="9976187" y="3774877"/>
            <a:ext cx="164425" cy="205502"/>
          </a:xfrm>
          <a:prstGeom prst="rect">
            <a:avLst/>
          </a:prstGeom>
          <a:noFill/>
        </p:spPr>
        <p:txBody>
          <a:bodyPr wrap="none" lIns="0" tIns="0" rIns="0" bIns="0" rtlCol="0" anchor="t"/>
          <a:lstStyle/>
          <a:p>
            <a:pPr marL="0" indent="0" algn="l">
              <a:lnSpc>
                <a:spcPts val="2050"/>
              </a:lnSpc>
              <a:buNone/>
            </a:pPr>
            <a:r>
              <a:rPr lang="en-US" sz="1250" b="1" dirty="0">
                <a:solidFill>
                  <a:srgbClr val="000000"/>
                </a:solidFill>
                <a:latin typeface="Brygada 1918 Bold" pitchFamily="34" charset="0"/>
                <a:ea typeface="Brygada 1918 Bold" pitchFamily="34" charset="-122"/>
                <a:cs typeface="Brygada 1918 Bold" pitchFamily="34" charset="-120"/>
              </a:rPr>
              <a:t>2</a:t>
            </a:r>
            <a:endParaRPr lang="en-US" sz="1250" dirty="0"/>
          </a:p>
        </p:txBody>
      </p:sp>
      <p:sp>
        <p:nvSpPr>
          <p:cNvPr id="15" name="Text 12"/>
          <p:cNvSpPr/>
          <p:nvPr/>
        </p:nvSpPr>
        <p:spPr>
          <a:xfrm>
            <a:off x="6118384" y="4220170"/>
            <a:ext cx="1922740" cy="228362"/>
          </a:xfrm>
          <a:prstGeom prst="rect">
            <a:avLst/>
          </a:prstGeom>
          <a:noFill/>
        </p:spPr>
        <p:txBody>
          <a:bodyPr wrap="none" lIns="0" tIns="0" rIns="0" bIns="0" rtlCol="0" anchor="t"/>
          <a:lstStyle/>
          <a:p>
            <a:pPr marL="0" indent="0" algn="l">
              <a:lnSpc>
                <a:spcPts val="1750"/>
              </a:lnSpc>
              <a:buNone/>
            </a:pPr>
            <a:r>
              <a:rPr lang="en-US" sz="1400" b="1" dirty="0">
                <a:solidFill>
                  <a:srgbClr val="F4CAB8"/>
                </a:solidFill>
                <a:latin typeface="Brygada 1918 Bold" pitchFamily="34" charset="0"/>
                <a:ea typeface="Brygada 1918 Bold" pitchFamily="34" charset="-122"/>
                <a:cs typeface="Brygada 1918 Bold" pitchFamily="34" charset="-120"/>
              </a:rPr>
              <a:t>Hyperparameter Grid</a:t>
            </a:r>
            <a:endParaRPr lang="en-US" sz="1400" dirty="0"/>
          </a:p>
        </p:txBody>
      </p:sp>
      <p:sp>
        <p:nvSpPr>
          <p:cNvPr id="16" name="Text 13"/>
          <p:cNvSpPr/>
          <p:nvPr/>
        </p:nvSpPr>
        <p:spPr>
          <a:xfrm>
            <a:off x="6118384" y="4530685"/>
            <a:ext cx="7880033" cy="219194"/>
          </a:xfrm>
          <a:prstGeom prst="rect">
            <a:avLst/>
          </a:prstGeom>
          <a:noFill/>
        </p:spPr>
        <p:txBody>
          <a:bodyPr wrap="none" lIns="0" tIns="0" rIns="0" bIns="0" rtlCol="0" anchor="t"/>
          <a:lstStyle/>
          <a:p>
            <a:pPr marL="0" indent="0" algn="l">
              <a:lnSpc>
                <a:spcPts val="1700"/>
              </a:lnSpc>
              <a:buNone/>
            </a:pPr>
            <a:r>
              <a:rPr lang="en-US" sz="1050" dirty="0">
                <a:solidFill>
                  <a:srgbClr val="F4CAB8"/>
                </a:solidFill>
                <a:latin typeface="Montserrat Medium" pitchFamily="34" charset="0"/>
                <a:ea typeface="Montserrat Medium" pitchFamily="34" charset="-122"/>
                <a:cs typeface="Montserrat Medium" pitchFamily="34" charset="-120"/>
              </a:rPr>
              <a:t>Tuned C values [0.01, 0.1, 1, 10], solvers [liblinear, lbfgs], and L2 penalty regularization.</a:t>
            </a:r>
            <a:endParaRPr lang="en-US" sz="1050" dirty="0"/>
          </a:p>
        </p:txBody>
      </p:sp>
      <p:sp>
        <p:nvSpPr>
          <p:cNvPr id="17" name="Shape 14"/>
          <p:cNvSpPr/>
          <p:nvPr/>
        </p:nvSpPr>
        <p:spPr>
          <a:xfrm>
            <a:off x="5966103" y="5244703"/>
            <a:ext cx="8184594" cy="1024533"/>
          </a:xfrm>
          <a:prstGeom prst="roundRect">
            <a:avLst>
              <a:gd name="adj" fmla="val 7140"/>
            </a:avLst>
          </a:prstGeom>
          <a:solidFill>
            <a:srgbClr val="5C2438"/>
          </a:solidFill>
        </p:spPr>
      </p:sp>
      <p:sp>
        <p:nvSpPr>
          <p:cNvPr id="18" name="Shape 15"/>
          <p:cNvSpPr/>
          <p:nvPr/>
        </p:nvSpPr>
        <p:spPr>
          <a:xfrm>
            <a:off x="5966103" y="5229463"/>
            <a:ext cx="8184594" cy="60960"/>
          </a:xfrm>
          <a:prstGeom prst="roundRect">
            <a:avLst>
              <a:gd name="adj" fmla="val 33726"/>
            </a:avLst>
          </a:prstGeom>
          <a:solidFill>
            <a:srgbClr val="FFB393"/>
          </a:solidFill>
        </p:spPr>
      </p:sp>
      <p:sp>
        <p:nvSpPr>
          <p:cNvPr id="19" name="Shape 16"/>
          <p:cNvSpPr/>
          <p:nvPr/>
        </p:nvSpPr>
        <p:spPr>
          <a:xfrm>
            <a:off x="9852839" y="5039201"/>
            <a:ext cx="411123" cy="411123"/>
          </a:xfrm>
          <a:prstGeom prst="roundRect">
            <a:avLst>
              <a:gd name="adj" fmla="val 222415"/>
            </a:avLst>
          </a:prstGeom>
          <a:solidFill>
            <a:srgbClr val="FFB393"/>
          </a:solidFill>
        </p:spPr>
      </p:sp>
      <p:sp>
        <p:nvSpPr>
          <p:cNvPr id="20" name="Text 17"/>
          <p:cNvSpPr/>
          <p:nvPr/>
        </p:nvSpPr>
        <p:spPr>
          <a:xfrm>
            <a:off x="9976187" y="5141952"/>
            <a:ext cx="164425" cy="205502"/>
          </a:xfrm>
          <a:prstGeom prst="rect">
            <a:avLst/>
          </a:prstGeom>
          <a:noFill/>
        </p:spPr>
        <p:txBody>
          <a:bodyPr wrap="none" lIns="0" tIns="0" rIns="0" bIns="0" rtlCol="0" anchor="t"/>
          <a:lstStyle/>
          <a:p>
            <a:pPr marL="0" indent="0" algn="l">
              <a:lnSpc>
                <a:spcPts val="2050"/>
              </a:lnSpc>
              <a:buNone/>
            </a:pPr>
            <a:r>
              <a:rPr lang="en-US" sz="1250" b="1" dirty="0">
                <a:solidFill>
                  <a:srgbClr val="000000"/>
                </a:solidFill>
                <a:latin typeface="Brygada 1918 Bold" pitchFamily="34" charset="0"/>
                <a:ea typeface="Brygada 1918 Bold" pitchFamily="34" charset="-122"/>
                <a:cs typeface="Brygada 1918 Bold" pitchFamily="34" charset="-120"/>
              </a:rPr>
              <a:t>3</a:t>
            </a:r>
            <a:endParaRPr lang="en-US" sz="1250" dirty="0"/>
          </a:p>
        </p:txBody>
      </p:sp>
      <p:sp>
        <p:nvSpPr>
          <p:cNvPr id="21" name="Text 18"/>
          <p:cNvSpPr/>
          <p:nvPr/>
        </p:nvSpPr>
        <p:spPr>
          <a:xfrm>
            <a:off x="6118384" y="5587246"/>
            <a:ext cx="2268855" cy="228362"/>
          </a:xfrm>
          <a:prstGeom prst="rect">
            <a:avLst/>
          </a:prstGeom>
          <a:noFill/>
        </p:spPr>
        <p:txBody>
          <a:bodyPr wrap="none" lIns="0" tIns="0" rIns="0" bIns="0" rtlCol="0" anchor="t"/>
          <a:lstStyle/>
          <a:p>
            <a:pPr marL="0" indent="0" algn="l">
              <a:lnSpc>
                <a:spcPts val="1750"/>
              </a:lnSpc>
              <a:buNone/>
            </a:pPr>
            <a:r>
              <a:rPr lang="en-US" sz="1400" b="1" dirty="0">
                <a:solidFill>
                  <a:srgbClr val="F4CAB8"/>
                </a:solidFill>
                <a:latin typeface="Brygada 1918 Bold" pitchFamily="34" charset="0"/>
                <a:ea typeface="Brygada 1918 Bold" pitchFamily="34" charset="-122"/>
                <a:cs typeface="Brygada 1918 Bold" pitchFamily="34" charset="-120"/>
              </a:rPr>
              <a:t>Cross-Validation Strategy</a:t>
            </a:r>
            <a:endParaRPr lang="en-US" sz="1400" dirty="0"/>
          </a:p>
        </p:txBody>
      </p:sp>
      <p:sp>
        <p:nvSpPr>
          <p:cNvPr id="22" name="Text 19"/>
          <p:cNvSpPr/>
          <p:nvPr/>
        </p:nvSpPr>
        <p:spPr>
          <a:xfrm>
            <a:off x="6118384" y="5897761"/>
            <a:ext cx="7880033" cy="219194"/>
          </a:xfrm>
          <a:prstGeom prst="rect">
            <a:avLst/>
          </a:prstGeom>
          <a:noFill/>
        </p:spPr>
        <p:txBody>
          <a:bodyPr wrap="none" lIns="0" tIns="0" rIns="0" bIns="0" rtlCol="0" anchor="t"/>
          <a:lstStyle/>
          <a:p>
            <a:pPr marL="0" indent="0" algn="l">
              <a:lnSpc>
                <a:spcPts val="1700"/>
              </a:lnSpc>
              <a:buNone/>
            </a:pPr>
            <a:r>
              <a:rPr lang="en-US" sz="1050" dirty="0">
                <a:solidFill>
                  <a:srgbClr val="F4CAB8"/>
                </a:solidFill>
                <a:latin typeface="Montserrat Medium" pitchFamily="34" charset="0"/>
                <a:ea typeface="Montserrat Medium" pitchFamily="34" charset="-122"/>
                <a:cs typeface="Montserrat Medium" pitchFamily="34" charset="-120"/>
              </a:rPr>
              <a:t>Used GridSearchCV with 5-fold cross-validation, optimizing for F1 Score to balance precision and recall.</a:t>
            </a:r>
            <a:endParaRPr lang="en-US" sz="1050" dirty="0"/>
          </a:p>
        </p:txBody>
      </p:sp>
      <p:sp>
        <p:nvSpPr>
          <p:cNvPr id="23" name="Shape 20"/>
          <p:cNvSpPr/>
          <p:nvPr/>
        </p:nvSpPr>
        <p:spPr>
          <a:xfrm>
            <a:off x="5966103" y="6611779"/>
            <a:ext cx="8184594" cy="1024533"/>
          </a:xfrm>
          <a:prstGeom prst="roundRect">
            <a:avLst>
              <a:gd name="adj" fmla="val 7140"/>
            </a:avLst>
          </a:prstGeom>
          <a:solidFill>
            <a:srgbClr val="5C2438"/>
          </a:solidFill>
        </p:spPr>
      </p:sp>
      <p:sp>
        <p:nvSpPr>
          <p:cNvPr id="24" name="Shape 21"/>
          <p:cNvSpPr/>
          <p:nvPr/>
        </p:nvSpPr>
        <p:spPr>
          <a:xfrm>
            <a:off x="5966103" y="6596539"/>
            <a:ext cx="8184594" cy="60960"/>
          </a:xfrm>
          <a:prstGeom prst="roundRect">
            <a:avLst>
              <a:gd name="adj" fmla="val 33726"/>
            </a:avLst>
          </a:prstGeom>
          <a:solidFill>
            <a:srgbClr val="FFB393"/>
          </a:solidFill>
        </p:spPr>
      </p:sp>
      <p:sp>
        <p:nvSpPr>
          <p:cNvPr id="25" name="Shape 22"/>
          <p:cNvSpPr/>
          <p:nvPr/>
        </p:nvSpPr>
        <p:spPr>
          <a:xfrm>
            <a:off x="9852839" y="6406277"/>
            <a:ext cx="411123" cy="411123"/>
          </a:xfrm>
          <a:prstGeom prst="roundRect">
            <a:avLst>
              <a:gd name="adj" fmla="val 222415"/>
            </a:avLst>
          </a:prstGeom>
          <a:solidFill>
            <a:srgbClr val="FFB393"/>
          </a:solidFill>
        </p:spPr>
      </p:sp>
      <p:sp>
        <p:nvSpPr>
          <p:cNvPr id="26" name="Text 23"/>
          <p:cNvSpPr/>
          <p:nvPr/>
        </p:nvSpPr>
        <p:spPr>
          <a:xfrm>
            <a:off x="9976187" y="6509028"/>
            <a:ext cx="164425" cy="205502"/>
          </a:xfrm>
          <a:prstGeom prst="rect">
            <a:avLst/>
          </a:prstGeom>
          <a:noFill/>
        </p:spPr>
        <p:txBody>
          <a:bodyPr wrap="none" lIns="0" tIns="0" rIns="0" bIns="0" rtlCol="0" anchor="t"/>
          <a:lstStyle/>
          <a:p>
            <a:pPr marL="0" indent="0" algn="l">
              <a:lnSpc>
                <a:spcPts val="2050"/>
              </a:lnSpc>
              <a:buNone/>
            </a:pPr>
            <a:r>
              <a:rPr lang="en-US" sz="1250" b="1" dirty="0">
                <a:solidFill>
                  <a:srgbClr val="000000"/>
                </a:solidFill>
                <a:latin typeface="Brygada 1918 Bold" pitchFamily="34" charset="0"/>
                <a:ea typeface="Brygada 1918 Bold" pitchFamily="34" charset="-122"/>
                <a:cs typeface="Brygada 1918 Bold" pitchFamily="34" charset="-120"/>
              </a:rPr>
              <a:t>4</a:t>
            </a:r>
            <a:endParaRPr lang="en-US" sz="1250" dirty="0"/>
          </a:p>
        </p:txBody>
      </p:sp>
      <p:sp>
        <p:nvSpPr>
          <p:cNvPr id="27" name="Text 24"/>
          <p:cNvSpPr/>
          <p:nvPr/>
        </p:nvSpPr>
        <p:spPr>
          <a:xfrm>
            <a:off x="6118384" y="6954322"/>
            <a:ext cx="1827490" cy="228362"/>
          </a:xfrm>
          <a:prstGeom prst="rect">
            <a:avLst/>
          </a:prstGeom>
          <a:noFill/>
        </p:spPr>
        <p:txBody>
          <a:bodyPr wrap="none" lIns="0" tIns="0" rIns="0" bIns="0" rtlCol="0" anchor="t"/>
          <a:lstStyle/>
          <a:p>
            <a:pPr marL="0" indent="0" algn="l">
              <a:lnSpc>
                <a:spcPts val="1750"/>
              </a:lnSpc>
              <a:buNone/>
            </a:pPr>
            <a:r>
              <a:rPr lang="en-US" sz="1400" b="1" dirty="0">
                <a:solidFill>
                  <a:srgbClr val="F4CAB8"/>
                </a:solidFill>
                <a:latin typeface="Brygada 1918 Bold" pitchFamily="34" charset="0"/>
                <a:ea typeface="Brygada 1918 Bold" pitchFamily="34" charset="-122"/>
                <a:cs typeface="Brygada 1918 Bold" pitchFamily="34" charset="-120"/>
              </a:rPr>
              <a:t>Best Configuration</a:t>
            </a:r>
            <a:endParaRPr lang="en-US" sz="1400" dirty="0"/>
          </a:p>
        </p:txBody>
      </p:sp>
      <p:sp>
        <p:nvSpPr>
          <p:cNvPr id="28" name="Text 25"/>
          <p:cNvSpPr/>
          <p:nvPr/>
        </p:nvSpPr>
        <p:spPr>
          <a:xfrm>
            <a:off x="6118384" y="7264837"/>
            <a:ext cx="7880033" cy="219194"/>
          </a:xfrm>
          <a:prstGeom prst="rect">
            <a:avLst/>
          </a:prstGeom>
          <a:noFill/>
        </p:spPr>
        <p:txBody>
          <a:bodyPr wrap="none" lIns="0" tIns="0" rIns="0" bIns="0" rtlCol="0" anchor="t"/>
          <a:lstStyle/>
          <a:p>
            <a:pPr marL="0" indent="0" algn="l">
              <a:lnSpc>
                <a:spcPts val="1700"/>
              </a:lnSpc>
              <a:buNone/>
            </a:pPr>
            <a:r>
              <a:rPr lang="en-US" sz="1050" dirty="0">
                <a:solidFill>
                  <a:srgbClr val="F4CAB8"/>
                </a:solidFill>
                <a:latin typeface="Montserrat Medium" pitchFamily="34" charset="0"/>
                <a:ea typeface="Montserrat Medium" pitchFamily="34" charset="-122"/>
                <a:cs typeface="Montserrat Medium" pitchFamily="34" charset="-120"/>
              </a:rPr>
              <a:t>Optimal parameters: C=10, penalty='l2', solver='liblinear'. Model saved as logreg_best.joblib.</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1862" y="480774"/>
            <a:ext cx="10242709" cy="582811"/>
          </a:xfrm>
          <a:prstGeom prst="rect">
            <a:avLst/>
          </a:prstGeom>
          <a:noFill/>
        </p:spPr>
        <p:txBody>
          <a:bodyPr wrap="none" lIns="0" tIns="0" rIns="0" bIns="0" rtlCol="0" anchor="t"/>
          <a:lstStyle/>
          <a:p>
            <a:pPr marL="0" indent="0" algn="l">
              <a:lnSpc>
                <a:spcPts val="4550"/>
              </a:lnSpc>
              <a:buNone/>
            </a:pPr>
            <a:r>
              <a:rPr lang="en-US" sz="3650" b="1" dirty="0">
                <a:solidFill>
                  <a:srgbClr val="FFB393"/>
                </a:solidFill>
                <a:latin typeface="Brygada 1918 Bold" pitchFamily="34" charset="0"/>
                <a:ea typeface="Brygada 1918 Bold" pitchFamily="34" charset="-122"/>
                <a:cs typeface="Brygada 1918 Bold" pitchFamily="34" charset="-120"/>
              </a:rPr>
              <a:t>Random Forest: Ensemble Learning Approach</a:t>
            </a:r>
            <a:endParaRPr lang="en-US" sz="3650" dirty="0"/>
          </a:p>
        </p:txBody>
      </p:sp>
      <p:pic>
        <p:nvPicPr>
          <p:cNvPr id="3" name="Image 0" descr="preencoded.png"/>
          <p:cNvPicPr>
            <a:picLocks noChangeAspect="1"/>
          </p:cNvPicPr>
          <p:nvPr/>
        </p:nvPicPr>
        <p:blipFill>
          <a:blip r:embed="rId1"/>
          <a:stretch>
            <a:fillRect/>
          </a:stretch>
        </p:blipFill>
        <p:spPr>
          <a:xfrm>
            <a:off x="611862" y="1522452"/>
            <a:ext cx="6490097" cy="6490097"/>
          </a:xfrm>
          <a:prstGeom prst="rect">
            <a:avLst/>
          </a:prstGeom>
        </p:spPr>
      </p:pic>
      <p:sp>
        <p:nvSpPr>
          <p:cNvPr id="4" name="Text 1"/>
          <p:cNvSpPr/>
          <p:nvPr/>
        </p:nvSpPr>
        <p:spPr>
          <a:xfrm>
            <a:off x="7536061" y="1500545"/>
            <a:ext cx="2797493" cy="349687"/>
          </a:xfrm>
          <a:prstGeom prst="rect">
            <a:avLst/>
          </a:prstGeom>
          <a:noFill/>
        </p:spPr>
        <p:txBody>
          <a:bodyPr wrap="none" lIns="0" tIns="0" rIns="0" bIns="0" rtlCol="0" anchor="t"/>
          <a:lstStyle/>
          <a:p>
            <a:pPr marL="0" indent="0" algn="l">
              <a:lnSpc>
                <a:spcPts val="2750"/>
              </a:lnSpc>
              <a:buNone/>
            </a:pPr>
            <a:r>
              <a:rPr lang="en-US" sz="2200" b="1" dirty="0">
                <a:solidFill>
                  <a:srgbClr val="FFB393"/>
                </a:solidFill>
                <a:latin typeface="Brygada 1918 Bold" pitchFamily="34" charset="0"/>
                <a:ea typeface="Brygada 1918 Bold" pitchFamily="34" charset="-122"/>
                <a:cs typeface="Brygada 1918 Bold" pitchFamily="34" charset="-120"/>
              </a:rPr>
              <a:t>Model Configuration</a:t>
            </a:r>
            <a:endParaRPr lang="en-US" sz="2200" dirty="0"/>
          </a:p>
        </p:txBody>
      </p:sp>
      <p:sp>
        <p:nvSpPr>
          <p:cNvPr id="5" name="Text 2"/>
          <p:cNvSpPr/>
          <p:nvPr/>
        </p:nvSpPr>
        <p:spPr>
          <a:xfrm>
            <a:off x="7536061" y="2025015"/>
            <a:ext cx="6490097" cy="839391"/>
          </a:xfrm>
          <a:prstGeom prst="rect">
            <a:avLst/>
          </a:prstGeom>
          <a:noFill/>
        </p:spPr>
        <p:txBody>
          <a:bodyPr wrap="square" lIns="0" tIns="0" rIns="0" bIns="0" rtlCol="0" anchor="t"/>
          <a:lstStyle/>
          <a:p>
            <a:pPr marL="0" indent="0" algn="l">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Random Forest leveraged the same TF-IDF features from Milestone-1, with extensive hyperparameter tuning across tree depth, number of estimators, and split criteria.</a:t>
            </a:r>
            <a:endParaRPr lang="en-US" sz="1350" dirty="0"/>
          </a:p>
        </p:txBody>
      </p:sp>
      <p:sp>
        <p:nvSpPr>
          <p:cNvPr id="6" name="Shape 3"/>
          <p:cNvSpPr/>
          <p:nvPr/>
        </p:nvSpPr>
        <p:spPr>
          <a:xfrm>
            <a:off x="7536061" y="3061097"/>
            <a:ext cx="6490097" cy="1421011"/>
          </a:xfrm>
          <a:prstGeom prst="roundRect">
            <a:avLst>
              <a:gd name="adj" fmla="val 1846"/>
            </a:avLst>
          </a:prstGeom>
          <a:solidFill>
            <a:srgbClr val="5C2438"/>
          </a:solidFill>
          <a:ln w="22860">
            <a:solidFill>
              <a:srgbClr val="662E42"/>
            </a:solidFill>
            <a:prstDash val="solid"/>
          </a:ln>
        </p:spPr>
      </p:sp>
      <p:sp>
        <p:nvSpPr>
          <p:cNvPr id="7" name="Text 4"/>
          <p:cNvSpPr/>
          <p:nvPr/>
        </p:nvSpPr>
        <p:spPr>
          <a:xfrm>
            <a:off x="7733705" y="3258741"/>
            <a:ext cx="2331244" cy="291346"/>
          </a:xfrm>
          <a:prstGeom prst="rect">
            <a:avLst/>
          </a:prstGeom>
          <a:noFill/>
        </p:spPr>
        <p:txBody>
          <a:bodyPr wrap="none" lIns="0" tIns="0" rIns="0" bIns="0" rtlCol="0" anchor="t"/>
          <a:lstStyle/>
          <a:p>
            <a:pPr marL="0" indent="0" algn="l">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High Precision</a:t>
            </a:r>
            <a:endParaRPr lang="en-US" sz="1800" dirty="0"/>
          </a:p>
        </p:txBody>
      </p:sp>
      <p:sp>
        <p:nvSpPr>
          <p:cNvPr id="8" name="Text 5"/>
          <p:cNvSpPr/>
          <p:nvPr/>
        </p:nvSpPr>
        <p:spPr>
          <a:xfrm>
            <a:off x="7733705" y="3724870"/>
            <a:ext cx="6094809" cy="559594"/>
          </a:xfrm>
          <a:prstGeom prst="rect">
            <a:avLst/>
          </a:prstGeom>
          <a:noFill/>
        </p:spPr>
        <p:txBody>
          <a:bodyPr wrap="square" lIns="0" tIns="0" rIns="0" bIns="0" rtlCol="0" anchor="t"/>
          <a:lstStyle/>
          <a:p>
            <a:pPr marL="0" indent="0" algn="l">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Achieved exceptional precision (97.94%), indicating very few false positives when flagging fraudulent postings.</a:t>
            </a:r>
            <a:endParaRPr lang="en-US" sz="1350" dirty="0"/>
          </a:p>
        </p:txBody>
      </p:sp>
      <p:sp>
        <p:nvSpPr>
          <p:cNvPr id="9" name="Shape 6"/>
          <p:cNvSpPr/>
          <p:nvPr/>
        </p:nvSpPr>
        <p:spPr>
          <a:xfrm>
            <a:off x="7536061" y="4656892"/>
            <a:ext cx="6490097" cy="1421011"/>
          </a:xfrm>
          <a:prstGeom prst="roundRect">
            <a:avLst>
              <a:gd name="adj" fmla="val 1846"/>
            </a:avLst>
          </a:prstGeom>
          <a:solidFill>
            <a:srgbClr val="5C2438"/>
          </a:solidFill>
          <a:ln w="22860">
            <a:solidFill>
              <a:srgbClr val="662E42"/>
            </a:solidFill>
            <a:prstDash val="solid"/>
          </a:ln>
        </p:spPr>
      </p:sp>
      <p:sp>
        <p:nvSpPr>
          <p:cNvPr id="10" name="Text 7"/>
          <p:cNvSpPr/>
          <p:nvPr/>
        </p:nvSpPr>
        <p:spPr>
          <a:xfrm>
            <a:off x="7733705" y="4854535"/>
            <a:ext cx="2530078" cy="291346"/>
          </a:xfrm>
          <a:prstGeom prst="rect">
            <a:avLst/>
          </a:prstGeom>
          <a:noFill/>
        </p:spPr>
        <p:txBody>
          <a:bodyPr wrap="none" lIns="0" tIns="0" rIns="0" bIns="0" rtlCol="0" anchor="t"/>
          <a:lstStyle/>
          <a:p>
            <a:pPr marL="0" indent="0" algn="l">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Lower Recall Trade-off</a:t>
            </a:r>
            <a:endParaRPr lang="en-US" sz="1800" dirty="0"/>
          </a:p>
        </p:txBody>
      </p:sp>
      <p:sp>
        <p:nvSpPr>
          <p:cNvPr id="11" name="Text 8"/>
          <p:cNvSpPr/>
          <p:nvPr/>
        </p:nvSpPr>
        <p:spPr>
          <a:xfrm>
            <a:off x="7733705" y="5320665"/>
            <a:ext cx="6094809" cy="559594"/>
          </a:xfrm>
          <a:prstGeom prst="rect">
            <a:avLst/>
          </a:prstGeom>
          <a:noFill/>
        </p:spPr>
        <p:txBody>
          <a:bodyPr wrap="square" lIns="0" tIns="0" rIns="0" bIns="0" rtlCol="0" anchor="t"/>
          <a:lstStyle/>
          <a:p>
            <a:pPr marL="0" indent="0" algn="l">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Recall of 54.91% revealed the model missed a significant portion of actual fraudulent postings, prioritizing conservative predictions.</a:t>
            </a:r>
            <a:endParaRPr lang="en-US" sz="1350" dirty="0"/>
          </a:p>
        </p:txBody>
      </p:sp>
      <p:sp>
        <p:nvSpPr>
          <p:cNvPr id="12" name="Text 9"/>
          <p:cNvSpPr/>
          <p:nvPr/>
        </p:nvSpPr>
        <p:spPr>
          <a:xfrm>
            <a:off x="7536061" y="6274594"/>
            <a:ext cx="6490097" cy="559594"/>
          </a:xfrm>
          <a:prstGeom prst="rect">
            <a:avLst/>
          </a:prstGeom>
          <a:noFill/>
        </p:spPr>
        <p:txBody>
          <a:bodyPr wrap="square" lIns="0" tIns="0" rIns="0" bIns="0" rtlCol="0" anchor="t"/>
          <a:lstStyle/>
          <a:p>
            <a:pPr marL="0" indent="0" algn="l">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Performance metrics saved as random_forest_metrics.json for future reference and comparison.</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1267"/>
          </a:xfrm>
          <a:prstGeom prst="rect">
            <a:avLst/>
          </a:prstGeom>
        </p:spPr>
      </p:pic>
      <p:sp>
        <p:nvSpPr>
          <p:cNvPr id="3" name="Text 0"/>
          <p:cNvSpPr/>
          <p:nvPr/>
        </p:nvSpPr>
        <p:spPr>
          <a:xfrm>
            <a:off x="6088380" y="473035"/>
            <a:ext cx="7940040" cy="1146810"/>
          </a:xfrm>
          <a:prstGeom prst="rect">
            <a:avLst/>
          </a:prstGeom>
          <a:noFill/>
        </p:spPr>
        <p:txBody>
          <a:bodyPr wrap="square" lIns="0" tIns="0" rIns="0" bIns="0" rtlCol="0" anchor="t"/>
          <a:lstStyle/>
          <a:p>
            <a:pPr marL="0" indent="0" algn="l">
              <a:lnSpc>
                <a:spcPts val="4500"/>
              </a:lnSpc>
              <a:buNone/>
            </a:pPr>
            <a:r>
              <a:rPr lang="en-US" sz="3600" b="1" dirty="0">
                <a:solidFill>
                  <a:srgbClr val="FFB393"/>
                </a:solidFill>
                <a:latin typeface="Brygada 1918 Bold" pitchFamily="34" charset="0"/>
                <a:ea typeface="Brygada 1918 Bold" pitchFamily="34" charset="-122"/>
                <a:cs typeface="Brygada 1918 Bold" pitchFamily="34" charset="-120"/>
              </a:rPr>
              <a:t>BiLSTM Deep Learning Architecture</a:t>
            </a:r>
            <a:endParaRPr lang="en-US" sz="3600" dirty="0"/>
          </a:p>
        </p:txBody>
      </p:sp>
      <p:sp>
        <p:nvSpPr>
          <p:cNvPr id="4" name="Text 1"/>
          <p:cNvSpPr/>
          <p:nvPr/>
        </p:nvSpPr>
        <p:spPr>
          <a:xfrm>
            <a:off x="6088380" y="1877854"/>
            <a:ext cx="7940040" cy="550545"/>
          </a:xfrm>
          <a:prstGeom prst="rect">
            <a:avLst/>
          </a:prstGeom>
          <a:noFill/>
        </p:spPr>
        <p:txBody>
          <a:bodyPr wrap="square" lIns="0" tIns="0" rIns="0" bIns="0" rtlCol="0" anchor="t"/>
          <a:lstStyle/>
          <a:p>
            <a:pPr marL="0" indent="0" algn="l">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The Bidirectional LSTM model represented our deep learning approach, capturing sequential patterns and contextual relationships within job descriptions.</a:t>
            </a:r>
            <a:endParaRPr lang="en-US" sz="1350" dirty="0"/>
          </a:p>
        </p:txBody>
      </p:sp>
      <p:pic>
        <p:nvPicPr>
          <p:cNvPr id="5" name="Image 1" descr="preencoded.png"/>
          <p:cNvPicPr>
            <a:picLocks noChangeAspect="1"/>
          </p:cNvPicPr>
          <p:nvPr/>
        </p:nvPicPr>
        <p:blipFill>
          <a:blip r:embed="rId2"/>
          <a:stretch>
            <a:fillRect/>
          </a:stretch>
        </p:blipFill>
        <p:spPr>
          <a:xfrm>
            <a:off x="6088380" y="2621875"/>
            <a:ext cx="859988" cy="1284089"/>
          </a:xfrm>
          <a:prstGeom prst="rect">
            <a:avLst/>
          </a:prstGeom>
        </p:spPr>
      </p:pic>
      <p:sp>
        <p:nvSpPr>
          <p:cNvPr id="6" name="Text 2"/>
          <p:cNvSpPr/>
          <p:nvPr/>
        </p:nvSpPr>
        <p:spPr>
          <a:xfrm>
            <a:off x="7120295" y="2793802"/>
            <a:ext cx="2293501" cy="286583"/>
          </a:xfrm>
          <a:prstGeom prst="rect">
            <a:avLst/>
          </a:prstGeom>
          <a:noFill/>
        </p:spPr>
        <p:txBody>
          <a:bodyPr wrap="none" lIns="0" tIns="0" rIns="0" bIns="0" rtlCol="0" anchor="t"/>
          <a:lstStyle/>
          <a:p>
            <a:pPr marL="0" indent="0" algn="l">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Text Preprocessing</a:t>
            </a:r>
            <a:endParaRPr lang="en-US" sz="1800" dirty="0"/>
          </a:p>
        </p:txBody>
      </p:sp>
      <p:sp>
        <p:nvSpPr>
          <p:cNvPr id="7" name="Text 3"/>
          <p:cNvSpPr/>
          <p:nvPr/>
        </p:nvSpPr>
        <p:spPr>
          <a:xfrm>
            <a:off x="7120295" y="3183493"/>
            <a:ext cx="6908125" cy="550545"/>
          </a:xfrm>
          <a:prstGeom prst="rect">
            <a:avLst/>
          </a:prstGeom>
          <a:noFill/>
        </p:spPr>
        <p:txBody>
          <a:bodyPr wrap="square" lIns="0" tIns="0" rIns="0" bIns="0" rtlCol="0" anchor="t"/>
          <a:lstStyle/>
          <a:p>
            <a:pPr marL="0" indent="0" algn="l">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Keras Tokenizer with 20K vocabulary size, followed by sequence padding for uniform input length.</a:t>
            </a:r>
            <a:endParaRPr lang="en-US" sz="1350" dirty="0"/>
          </a:p>
        </p:txBody>
      </p:sp>
      <p:pic>
        <p:nvPicPr>
          <p:cNvPr id="8" name="Image 2" descr="preencoded.png"/>
          <p:cNvPicPr>
            <a:picLocks noChangeAspect="1"/>
          </p:cNvPicPr>
          <p:nvPr/>
        </p:nvPicPr>
        <p:blipFill>
          <a:blip r:embed="rId3"/>
          <a:stretch>
            <a:fillRect/>
          </a:stretch>
        </p:blipFill>
        <p:spPr>
          <a:xfrm>
            <a:off x="6088380" y="3905964"/>
            <a:ext cx="859988" cy="1284089"/>
          </a:xfrm>
          <a:prstGeom prst="rect">
            <a:avLst/>
          </a:prstGeom>
        </p:spPr>
      </p:pic>
      <p:sp>
        <p:nvSpPr>
          <p:cNvPr id="9" name="Text 4"/>
          <p:cNvSpPr/>
          <p:nvPr/>
        </p:nvSpPr>
        <p:spPr>
          <a:xfrm>
            <a:off x="7120295" y="4077891"/>
            <a:ext cx="2293501" cy="286583"/>
          </a:xfrm>
          <a:prstGeom prst="rect">
            <a:avLst/>
          </a:prstGeom>
          <a:noFill/>
        </p:spPr>
        <p:txBody>
          <a:bodyPr wrap="none" lIns="0" tIns="0" rIns="0" bIns="0" rtlCol="0" anchor="t"/>
          <a:lstStyle/>
          <a:p>
            <a:pPr marL="0" indent="0" algn="l">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Model Architecture</a:t>
            </a:r>
            <a:endParaRPr lang="en-US" sz="1800" dirty="0"/>
          </a:p>
        </p:txBody>
      </p:sp>
      <p:sp>
        <p:nvSpPr>
          <p:cNvPr id="10" name="Text 5"/>
          <p:cNvSpPr/>
          <p:nvPr/>
        </p:nvSpPr>
        <p:spPr>
          <a:xfrm>
            <a:off x="7120295" y="4467582"/>
            <a:ext cx="6908125" cy="550545"/>
          </a:xfrm>
          <a:prstGeom prst="rect">
            <a:avLst/>
          </a:prstGeom>
          <a:noFill/>
        </p:spPr>
        <p:txBody>
          <a:bodyPr wrap="square" lIns="0" tIns="0" rIns="0" bIns="0" rtlCol="0" anchor="t"/>
          <a:lstStyle/>
          <a:p>
            <a:pPr marL="0" indent="0" algn="l">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Embedding layer (128 dimensions) → Bi-LSTM (64 units) → Dense layers with Dropout → Sigmoid output for binary classification.</a:t>
            </a:r>
            <a:endParaRPr lang="en-US" sz="1350" dirty="0"/>
          </a:p>
        </p:txBody>
      </p:sp>
      <p:pic>
        <p:nvPicPr>
          <p:cNvPr id="11" name="Image 3" descr="preencoded.png"/>
          <p:cNvPicPr>
            <a:picLocks noChangeAspect="1"/>
          </p:cNvPicPr>
          <p:nvPr/>
        </p:nvPicPr>
        <p:blipFill>
          <a:blip r:embed="rId4"/>
          <a:stretch>
            <a:fillRect/>
          </a:stretch>
        </p:blipFill>
        <p:spPr>
          <a:xfrm>
            <a:off x="6088380" y="5190053"/>
            <a:ext cx="859988" cy="1284089"/>
          </a:xfrm>
          <a:prstGeom prst="rect">
            <a:avLst/>
          </a:prstGeom>
        </p:spPr>
      </p:pic>
      <p:sp>
        <p:nvSpPr>
          <p:cNvPr id="12" name="Text 6"/>
          <p:cNvSpPr/>
          <p:nvPr/>
        </p:nvSpPr>
        <p:spPr>
          <a:xfrm>
            <a:off x="7120295" y="5361980"/>
            <a:ext cx="2293501" cy="286583"/>
          </a:xfrm>
          <a:prstGeom prst="rect">
            <a:avLst/>
          </a:prstGeom>
          <a:noFill/>
        </p:spPr>
        <p:txBody>
          <a:bodyPr wrap="none" lIns="0" tIns="0" rIns="0" bIns="0" rtlCol="0" anchor="t"/>
          <a:lstStyle/>
          <a:p>
            <a:pPr marL="0" indent="0" algn="l">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Training Strategy</a:t>
            </a:r>
            <a:endParaRPr lang="en-US" sz="1800" dirty="0"/>
          </a:p>
        </p:txBody>
      </p:sp>
      <p:sp>
        <p:nvSpPr>
          <p:cNvPr id="13" name="Text 7"/>
          <p:cNvSpPr/>
          <p:nvPr/>
        </p:nvSpPr>
        <p:spPr>
          <a:xfrm>
            <a:off x="7120295" y="5751671"/>
            <a:ext cx="6908125" cy="550545"/>
          </a:xfrm>
          <a:prstGeom prst="rect">
            <a:avLst/>
          </a:prstGeom>
          <a:noFill/>
        </p:spPr>
        <p:txBody>
          <a:bodyPr wrap="square" lIns="0" tIns="0" rIns="0" bIns="0" rtlCol="0" anchor="t"/>
          <a:lstStyle/>
          <a:p>
            <a:pPr marL="0" indent="0" algn="l">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EarlyStopping callback to prevent overfitting by monitoring validation loss and restoring best weights.</a:t>
            </a:r>
            <a:endParaRPr lang="en-US" sz="1350" dirty="0"/>
          </a:p>
        </p:txBody>
      </p:sp>
      <p:pic>
        <p:nvPicPr>
          <p:cNvPr id="14" name="Image 4" descr="preencoded.png"/>
          <p:cNvPicPr>
            <a:picLocks noChangeAspect="1"/>
          </p:cNvPicPr>
          <p:nvPr/>
        </p:nvPicPr>
        <p:blipFill>
          <a:blip r:embed="rId5"/>
          <a:stretch>
            <a:fillRect/>
          </a:stretch>
        </p:blipFill>
        <p:spPr>
          <a:xfrm>
            <a:off x="6088380" y="6474143"/>
            <a:ext cx="859988" cy="1284089"/>
          </a:xfrm>
          <a:prstGeom prst="rect">
            <a:avLst/>
          </a:prstGeom>
        </p:spPr>
      </p:pic>
      <p:sp>
        <p:nvSpPr>
          <p:cNvPr id="15" name="Text 8"/>
          <p:cNvSpPr/>
          <p:nvPr/>
        </p:nvSpPr>
        <p:spPr>
          <a:xfrm>
            <a:off x="7120295" y="6646069"/>
            <a:ext cx="2293501" cy="286583"/>
          </a:xfrm>
          <a:prstGeom prst="rect">
            <a:avLst/>
          </a:prstGeom>
          <a:noFill/>
        </p:spPr>
        <p:txBody>
          <a:bodyPr wrap="none" lIns="0" tIns="0" rIns="0" bIns="0" rtlCol="0" anchor="t"/>
          <a:lstStyle/>
          <a:p>
            <a:pPr marL="0" indent="0" algn="l">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Saved Artifacts</a:t>
            </a:r>
            <a:endParaRPr lang="en-US" sz="1800" dirty="0"/>
          </a:p>
        </p:txBody>
      </p:sp>
      <p:sp>
        <p:nvSpPr>
          <p:cNvPr id="16" name="Text 9"/>
          <p:cNvSpPr/>
          <p:nvPr/>
        </p:nvSpPr>
        <p:spPr>
          <a:xfrm>
            <a:off x="7120295" y="7035760"/>
            <a:ext cx="6908125" cy="550545"/>
          </a:xfrm>
          <a:prstGeom prst="rect">
            <a:avLst/>
          </a:prstGeom>
          <a:noFill/>
        </p:spPr>
        <p:txBody>
          <a:bodyPr wrap="square" lIns="0" tIns="0" rIns="0" bIns="0" rtlCol="0" anchor="t"/>
          <a:lstStyle/>
          <a:p>
            <a:pPr marL="0" indent="0" algn="l">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Model (bilstm_model.keras), tokenizer (tokenizer.pkl), and performance metrics (bilstm_metrics.json).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5769" y="342305"/>
            <a:ext cx="4358164" cy="415052"/>
          </a:xfrm>
          <a:prstGeom prst="rect">
            <a:avLst/>
          </a:prstGeom>
          <a:noFill/>
        </p:spPr>
        <p:txBody>
          <a:bodyPr wrap="none" lIns="0" tIns="0" rIns="0" bIns="0" rtlCol="0" anchor="t"/>
          <a:lstStyle/>
          <a:p>
            <a:pPr marL="0" indent="0" algn="l">
              <a:lnSpc>
                <a:spcPts val="3250"/>
              </a:lnSpc>
              <a:buNone/>
            </a:pPr>
            <a:r>
              <a:rPr lang="en-US" sz="2600" b="1" dirty="0">
                <a:solidFill>
                  <a:srgbClr val="FFB393"/>
                </a:solidFill>
                <a:latin typeface="Brygada 1918 Bold" pitchFamily="34" charset="0"/>
                <a:ea typeface="Brygada 1918 Bold" pitchFamily="34" charset="-122"/>
                <a:cs typeface="Brygada 1918 Bold" pitchFamily="34" charset="-120"/>
              </a:rPr>
              <a:t>BiLSTM Training Dynamics</a:t>
            </a:r>
            <a:endParaRPr lang="en-US" sz="2600" dirty="0"/>
          </a:p>
        </p:txBody>
      </p:sp>
      <p:pic>
        <p:nvPicPr>
          <p:cNvPr id="3" name="Image 0" descr="preencoded.png"/>
          <p:cNvPicPr>
            <a:picLocks noChangeAspect="1"/>
          </p:cNvPicPr>
          <p:nvPr/>
        </p:nvPicPr>
        <p:blipFill>
          <a:blip r:embed="rId1"/>
          <a:stretch>
            <a:fillRect/>
          </a:stretch>
        </p:blipFill>
        <p:spPr>
          <a:xfrm>
            <a:off x="1303020" y="1096645"/>
            <a:ext cx="4258945" cy="4258945"/>
          </a:xfrm>
          <a:prstGeom prst="rect">
            <a:avLst/>
          </a:prstGeom>
        </p:spPr>
      </p:pic>
      <p:sp>
        <p:nvSpPr>
          <p:cNvPr id="4" name="Text 1"/>
          <p:cNvSpPr/>
          <p:nvPr/>
        </p:nvSpPr>
        <p:spPr>
          <a:xfrm>
            <a:off x="2568099" y="5586968"/>
            <a:ext cx="1728549" cy="207407"/>
          </a:xfrm>
          <a:prstGeom prst="rect">
            <a:avLst/>
          </a:prstGeom>
          <a:noFill/>
        </p:spPr>
        <p:txBody>
          <a:bodyPr wrap="none" lIns="0" tIns="0" rIns="0" bIns="0" rtlCol="0" anchor="t"/>
          <a:lstStyle/>
          <a:p>
            <a:pPr marL="0" indent="0" algn="l">
              <a:lnSpc>
                <a:spcPts val="1600"/>
              </a:lnSpc>
              <a:buNone/>
            </a:pPr>
            <a:r>
              <a:rPr lang="en-US" sz="1300" b="1" dirty="0">
                <a:solidFill>
                  <a:srgbClr val="FFB393"/>
                </a:solidFill>
                <a:latin typeface="Brygada 1918 Bold" pitchFamily="34" charset="0"/>
                <a:ea typeface="Brygada 1918 Bold" pitchFamily="34" charset="-122"/>
                <a:cs typeface="Brygada 1918 Bold" pitchFamily="34" charset="-120"/>
              </a:rPr>
              <a:t>Accuracy Progression</a:t>
            </a:r>
            <a:endParaRPr lang="en-US" sz="1300" dirty="0"/>
          </a:p>
        </p:txBody>
      </p:sp>
      <p:sp>
        <p:nvSpPr>
          <p:cNvPr id="5" name="Text 2"/>
          <p:cNvSpPr/>
          <p:nvPr/>
        </p:nvSpPr>
        <p:spPr>
          <a:xfrm>
            <a:off x="435769" y="6025475"/>
            <a:ext cx="6727627" cy="398383"/>
          </a:xfrm>
          <a:prstGeom prst="rect">
            <a:avLst/>
          </a:prstGeom>
          <a:noFill/>
        </p:spPr>
        <p:txBody>
          <a:bodyPr wrap="square" lIns="0" tIns="0" rIns="0" bIns="0" rtlCol="0" anchor="t"/>
          <a:lstStyle/>
          <a:p>
            <a:pPr marL="0" indent="0" algn="l">
              <a:lnSpc>
                <a:spcPts val="1550"/>
              </a:lnSpc>
              <a:buNone/>
            </a:pPr>
            <a:r>
              <a:rPr lang="en-US" sz="1200" dirty="0">
                <a:solidFill>
                  <a:srgbClr val="F4CAB8"/>
                </a:solidFill>
                <a:latin typeface="Montserrat Medium" pitchFamily="34" charset="0"/>
                <a:ea typeface="Montserrat Medium" pitchFamily="34" charset="-122"/>
                <a:cs typeface="Montserrat Medium" pitchFamily="34" charset="-120"/>
              </a:rPr>
              <a:t>Training accuracy increased steadily throughout epochs, demonstrating effective learning of fraudulent posting patterns.</a:t>
            </a:r>
            <a:endParaRPr lang="en-US" sz="1200" dirty="0">
              <a:solidFill>
                <a:srgbClr val="F4CAB8"/>
              </a:solidFill>
              <a:latin typeface="Montserrat Medium" pitchFamily="34" charset="0"/>
              <a:ea typeface="Montserrat Medium" pitchFamily="34" charset="-122"/>
              <a:cs typeface="Montserrat Medium" pitchFamily="34" charset="-120"/>
            </a:endParaRPr>
          </a:p>
        </p:txBody>
      </p:sp>
      <p:pic>
        <p:nvPicPr>
          <p:cNvPr id="6" name="Image 1" descr="preencoded.png"/>
          <p:cNvPicPr>
            <a:picLocks noChangeAspect="1"/>
          </p:cNvPicPr>
          <p:nvPr/>
        </p:nvPicPr>
        <p:blipFill>
          <a:blip r:embed="rId2"/>
          <a:stretch>
            <a:fillRect/>
          </a:stretch>
        </p:blipFill>
        <p:spPr>
          <a:xfrm>
            <a:off x="8440420" y="998220"/>
            <a:ext cx="4371340" cy="4371340"/>
          </a:xfrm>
          <a:prstGeom prst="rect">
            <a:avLst/>
          </a:prstGeom>
        </p:spPr>
      </p:pic>
      <p:sp>
        <p:nvSpPr>
          <p:cNvPr id="7" name="Text 3"/>
          <p:cNvSpPr/>
          <p:nvPr/>
        </p:nvSpPr>
        <p:spPr>
          <a:xfrm>
            <a:off x="10330220" y="5586968"/>
            <a:ext cx="1660088" cy="207407"/>
          </a:xfrm>
          <a:prstGeom prst="rect">
            <a:avLst/>
          </a:prstGeom>
          <a:noFill/>
        </p:spPr>
        <p:txBody>
          <a:bodyPr wrap="none" lIns="0" tIns="0" rIns="0" bIns="0" rtlCol="0" anchor="t"/>
          <a:lstStyle/>
          <a:p>
            <a:pPr marL="0" indent="0" algn="l">
              <a:lnSpc>
                <a:spcPts val="1600"/>
              </a:lnSpc>
              <a:buNone/>
            </a:pPr>
            <a:r>
              <a:rPr lang="en-US" sz="1300" b="1" dirty="0">
                <a:solidFill>
                  <a:srgbClr val="FFB393"/>
                </a:solidFill>
                <a:latin typeface="Brygada 1918 Bold" pitchFamily="34" charset="0"/>
                <a:ea typeface="Brygada 1918 Bold" pitchFamily="34" charset="-122"/>
                <a:cs typeface="Brygada 1918 Bold" pitchFamily="34" charset="-120"/>
              </a:rPr>
              <a:t>Loss Analysis</a:t>
            </a:r>
            <a:endParaRPr lang="en-US" sz="1300" dirty="0"/>
          </a:p>
        </p:txBody>
      </p:sp>
      <p:sp>
        <p:nvSpPr>
          <p:cNvPr id="8" name="Text 4"/>
          <p:cNvSpPr/>
          <p:nvPr/>
        </p:nvSpPr>
        <p:spPr>
          <a:xfrm>
            <a:off x="7796570" y="6025475"/>
            <a:ext cx="6727627" cy="398383"/>
          </a:xfrm>
          <a:prstGeom prst="rect">
            <a:avLst/>
          </a:prstGeom>
          <a:noFill/>
        </p:spPr>
        <p:txBody>
          <a:bodyPr wrap="square" lIns="0" tIns="0" rIns="0" bIns="0" rtlCol="0" anchor="t"/>
          <a:lstStyle/>
          <a:p>
            <a:pPr marL="0" indent="0" algn="l">
              <a:lnSpc>
                <a:spcPts val="1550"/>
              </a:lnSpc>
              <a:buNone/>
            </a:pPr>
            <a:r>
              <a:rPr lang="en-US" sz="1200" dirty="0">
                <a:solidFill>
                  <a:srgbClr val="F4CAB8"/>
                </a:solidFill>
                <a:latin typeface="Montserrat Medium" pitchFamily="34" charset="0"/>
                <a:ea typeface="Montserrat Medium" pitchFamily="34" charset="-122"/>
                <a:cs typeface="Montserrat Medium" pitchFamily="34" charset="-120"/>
              </a:rPr>
              <a:t>Validation accuracy showed slight fluctuations while loss curves indicated mild overfitting, successfully mitigated by early stopping.</a:t>
            </a:r>
            <a:endParaRPr lang="en-US" sz="1200" dirty="0">
              <a:solidFill>
                <a:srgbClr val="F4CAB8"/>
              </a:solidFill>
              <a:latin typeface="Montserrat Medium" pitchFamily="34" charset="0"/>
              <a:ea typeface="Montserrat Medium" pitchFamily="34" charset="-122"/>
              <a:cs typeface="Montserrat Medium" pitchFamily="34" charset="-120"/>
            </a:endParaRPr>
          </a:p>
        </p:txBody>
      </p:sp>
      <p:sp>
        <p:nvSpPr>
          <p:cNvPr id="9" name="Shape 5"/>
          <p:cNvSpPr/>
          <p:nvPr/>
        </p:nvSpPr>
        <p:spPr>
          <a:xfrm>
            <a:off x="435769" y="8933974"/>
            <a:ext cx="13758863" cy="728067"/>
          </a:xfrm>
          <a:prstGeom prst="roundRect">
            <a:avLst>
              <a:gd name="adj" fmla="val 2565"/>
            </a:avLst>
          </a:prstGeom>
          <a:solidFill>
            <a:srgbClr val="4D1700"/>
          </a:solidFill>
        </p:spPr>
      </p:sp>
      <p:pic>
        <p:nvPicPr>
          <p:cNvPr id="10" name="Image 2" descr="preencoded.png"/>
          <p:cNvPicPr>
            <a:picLocks noChangeAspect="1"/>
          </p:cNvPicPr>
          <p:nvPr/>
        </p:nvPicPr>
        <p:blipFill>
          <a:blip r:embed="rId3"/>
          <a:stretch>
            <a:fillRect/>
          </a:stretch>
        </p:blipFill>
        <p:spPr>
          <a:xfrm>
            <a:off x="560189" y="9125307"/>
            <a:ext cx="155615" cy="124420"/>
          </a:xfrm>
          <a:prstGeom prst="rect">
            <a:avLst/>
          </a:prstGeom>
        </p:spPr>
      </p:pic>
      <p:sp>
        <p:nvSpPr>
          <p:cNvPr id="11" name="Text 6"/>
          <p:cNvSpPr/>
          <p:nvPr/>
        </p:nvSpPr>
        <p:spPr>
          <a:xfrm>
            <a:off x="785614" y="7093664"/>
            <a:ext cx="13229987" cy="398383"/>
          </a:xfrm>
          <a:prstGeom prst="rect">
            <a:avLst/>
          </a:prstGeom>
          <a:noFill/>
        </p:spPr>
        <p:txBody>
          <a:bodyPr wrap="square" lIns="0" tIns="0" rIns="0" bIns="0" rtlCol="0" anchor="t"/>
          <a:lstStyle/>
          <a:p>
            <a:pPr marL="0" indent="0" algn="l">
              <a:lnSpc>
                <a:spcPts val="1550"/>
              </a:lnSpc>
              <a:buNone/>
            </a:pPr>
            <a:r>
              <a:rPr lang="en-US" sz="1200" b="1" dirty="0">
                <a:solidFill>
                  <a:srgbClr val="FFFFFF"/>
                </a:solidFill>
                <a:latin typeface="Montserrat Medium" pitchFamily="34" charset="0"/>
                <a:ea typeface="Montserrat Medium" pitchFamily="34" charset="-122"/>
                <a:cs typeface="Montserrat Medium" pitchFamily="34" charset="-120"/>
              </a:rPr>
              <a:t>Key Observation:</a:t>
            </a:r>
            <a:r>
              <a:rPr lang="en-US" sz="1200" dirty="0">
                <a:solidFill>
                  <a:srgbClr val="FFFFFF"/>
                </a:solidFill>
                <a:latin typeface="Montserrat Medium" pitchFamily="34" charset="0"/>
                <a:ea typeface="Montserrat Medium" pitchFamily="34" charset="-122"/>
                <a:cs typeface="Montserrat Medium" pitchFamily="34" charset="-120"/>
              </a:rPr>
              <a:t> The BiLSTM model demonstrated strong learning capability but required careful regularization. The gap between training and validation performance suggests the model could benefit from additional dropout or data augmentation in future iterations.</a:t>
            </a:r>
            <a:endParaRPr lang="en-US" sz="1200" dirty="0">
              <a:solidFill>
                <a:srgbClr val="FFFFFF"/>
              </a:solidFill>
              <a:latin typeface="Montserrat Medium" pitchFamily="34" charset="0"/>
              <a:ea typeface="Montserrat Medium" pitchFamily="34" charset="-122"/>
              <a:cs typeface="Montserrat Medium"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9260" y="1844754"/>
            <a:ext cx="9626918" cy="713542"/>
          </a:xfrm>
          <a:prstGeom prst="rect">
            <a:avLst/>
          </a:prstGeom>
          <a:noFill/>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Comprehensive Model Comparison</a:t>
            </a:r>
            <a:endParaRPr lang="en-US" sz="4450" dirty="0"/>
          </a:p>
        </p:txBody>
      </p:sp>
      <p:sp>
        <p:nvSpPr>
          <p:cNvPr id="3" name="Text 1"/>
          <p:cNvSpPr/>
          <p:nvPr/>
        </p:nvSpPr>
        <p:spPr>
          <a:xfrm>
            <a:off x="749260" y="2986445"/>
            <a:ext cx="13131879" cy="684848"/>
          </a:xfrm>
          <a:prstGeom prst="rect">
            <a:avLst/>
          </a:prstGeom>
          <a:noFill/>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All three models were evaluated across multiple metrics to identify the optimal classifier for detecting fraudulent job postings. </a:t>
            </a:r>
            <a:r>
              <a:rPr lang="en-US" sz="1650" dirty="0">
                <a:solidFill>
                  <a:srgbClr val="000000"/>
                </a:solidFill>
                <a:highlight>
                  <a:srgbClr val="FFB393"/>
                </a:highlight>
                <a:latin typeface="Montserrat Medium" pitchFamily="34" charset="0"/>
                <a:ea typeface="Montserrat Medium" pitchFamily="34" charset="-122"/>
                <a:cs typeface="Montserrat Medium" pitchFamily="34" charset="-120"/>
              </a:rPr>
              <a:t>F1 Score served as the primary selection criterion</a:t>
            </a:r>
            <a:r>
              <a:rPr lang="en-US" sz="1650" dirty="0">
                <a:solidFill>
                  <a:srgbClr val="F4CAB8"/>
                </a:solidFill>
                <a:latin typeface="Montserrat Medium" pitchFamily="34" charset="0"/>
                <a:ea typeface="Montserrat Medium" pitchFamily="34" charset="-122"/>
                <a:cs typeface="Montserrat Medium" pitchFamily="34" charset="-120"/>
              </a:rPr>
              <a:t>, balancing the trade-off between precision and recall.</a:t>
            </a:r>
            <a:endParaRPr lang="en-US" sz="1650" dirty="0"/>
          </a:p>
        </p:txBody>
      </p:sp>
      <p:sp>
        <p:nvSpPr>
          <p:cNvPr id="4" name="Shape 2"/>
          <p:cNvSpPr/>
          <p:nvPr/>
        </p:nvSpPr>
        <p:spPr>
          <a:xfrm>
            <a:off x="749260" y="3912156"/>
            <a:ext cx="13131879" cy="2472690"/>
          </a:xfrm>
          <a:prstGeom prst="roundRect">
            <a:avLst>
              <a:gd name="adj" fmla="val 1299"/>
            </a:avLst>
          </a:prstGeom>
          <a:noFill/>
          <a:ln w="7620">
            <a:solidFill>
              <a:srgbClr val="FFFFFF">
                <a:alpha val="24000"/>
              </a:srgbClr>
            </a:solidFill>
            <a:prstDash val="solid"/>
          </a:ln>
        </p:spPr>
      </p:sp>
      <p:sp>
        <p:nvSpPr>
          <p:cNvPr id="5" name="Shape 3"/>
          <p:cNvSpPr/>
          <p:nvPr/>
        </p:nvSpPr>
        <p:spPr>
          <a:xfrm>
            <a:off x="756880" y="3919776"/>
            <a:ext cx="13116639" cy="614363"/>
          </a:xfrm>
          <a:prstGeom prst="rect">
            <a:avLst/>
          </a:prstGeom>
          <a:solidFill>
            <a:srgbClr val="FFFFFF">
              <a:alpha val="4000"/>
            </a:srgbClr>
          </a:solidFill>
        </p:spPr>
      </p:sp>
      <p:sp>
        <p:nvSpPr>
          <p:cNvPr id="6" name="Text 4"/>
          <p:cNvSpPr/>
          <p:nvPr/>
        </p:nvSpPr>
        <p:spPr>
          <a:xfrm>
            <a:off x="971550" y="4055745"/>
            <a:ext cx="2847142" cy="342424"/>
          </a:xfrm>
          <a:prstGeom prst="rect">
            <a:avLst/>
          </a:prstGeom>
          <a:noFill/>
        </p:spPr>
        <p:txBody>
          <a:bodyPr wrap="none" lIns="0" tIns="0" rIns="0" bIns="0" rtlCol="0" anchor="t"/>
          <a:lstStyle/>
          <a:p>
            <a:pPr marL="0" indent="0" algn="l">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Model</a:t>
            </a:r>
            <a:endParaRPr lang="en-US" sz="1650" dirty="0"/>
          </a:p>
        </p:txBody>
      </p:sp>
      <p:sp>
        <p:nvSpPr>
          <p:cNvPr id="7" name="Text 5"/>
          <p:cNvSpPr/>
          <p:nvPr/>
        </p:nvSpPr>
        <p:spPr>
          <a:xfrm>
            <a:off x="4254460" y="4055745"/>
            <a:ext cx="1531620" cy="342424"/>
          </a:xfrm>
          <a:prstGeom prst="rect">
            <a:avLst/>
          </a:prstGeom>
          <a:noFill/>
        </p:spPr>
        <p:txBody>
          <a:bodyPr wrap="none" lIns="0" tIns="0" rIns="0" bIns="0" rtlCol="0" anchor="t"/>
          <a:lstStyle/>
          <a:p>
            <a:pPr marL="0" indent="0" algn="l">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Accuracy</a:t>
            </a:r>
            <a:endParaRPr lang="en-US" sz="1650" dirty="0"/>
          </a:p>
        </p:txBody>
      </p:sp>
      <p:sp>
        <p:nvSpPr>
          <p:cNvPr id="8" name="Text 6"/>
          <p:cNvSpPr/>
          <p:nvPr/>
        </p:nvSpPr>
        <p:spPr>
          <a:xfrm>
            <a:off x="6221849" y="4055745"/>
            <a:ext cx="1531620" cy="342424"/>
          </a:xfrm>
          <a:prstGeom prst="rect">
            <a:avLst/>
          </a:prstGeom>
          <a:noFill/>
        </p:spPr>
        <p:txBody>
          <a:bodyPr wrap="none" lIns="0" tIns="0" rIns="0" bIns="0" rtlCol="0" anchor="t"/>
          <a:lstStyle/>
          <a:p>
            <a:pPr marL="0" indent="0" algn="l">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Precision</a:t>
            </a:r>
            <a:endParaRPr lang="en-US" sz="1650" dirty="0"/>
          </a:p>
        </p:txBody>
      </p:sp>
      <p:sp>
        <p:nvSpPr>
          <p:cNvPr id="9" name="Text 7"/>
          <p:cNvSpPr/>
          <p:nvPr/>
        </p:nvSpPr>
        <p:spPr>
          <a:xfrm>
            <a:off x="8189238" y="4055745"/>
            <a:ext cx="1531620" cy="342424"/>
          </a:xfrm>
          <a:prstGeom prst="rect">
            <a:avLst/>
          </a:prstGeom>
          <a:noFill/>
        </p:spPr>
        <p:txBody>
          <a:bodyPr wrap="none" lIns="0" tIns="0" rIns="0" bIns="0" rtlCol="0" anchor="t"/>
          <a:lstStyle/>
          <a:p>
            <a:pPr marL="0" indent="0" algn="l">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Recall</a:t>
            </a:r>
            <a:endParaRPr lang="en-US" sz="1650" dirty="0"/>
          </a:p>
        </p:txBody>
      </p:sp>
      <p:sp>
        <p:nvSpPr>
          <p:cNvPr id="10" name="Text 8"/>
          <p:cNvSpPr/>
          <p:nvPr/>
        </p:nvSpPr>
        <p:spPr>
          <a:xfrm>
            <a:off x="10156627" y="4055745"/>
            <a:ext cx="1531620" cy="342424"/>
          </a:xfrm>
          <a:prstGeom prst="rect">
            <a:avLst/>
          </a:prstGeom>
          <a:noFill/>
        </p:spPr>
        <p:txBody>
          <a:bodyPr wrap="none" lIns="0" tIns="0" rIns="0" bIns="0" rtlCol="0" anchor="t"/>
          <a:lstStyle/>
          <a:p>
            <a:pPr marL="0" indent="0" algn="l">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F1 Score</a:t>
            </a:r>
            <a:endParaRPr lang="en-US" sz="1650" dirty="0"/>
          </a:p>
        </p:txBody>
      </p:sp>
      <p:sp>
        <p:nvSpPr>
          <p:cNvPr id="11" name="Text 9"/>
          <p:cNvSpPr/>
          <p:nvPr/>
        </p:nvSpPr>
        <p:spPr>
          <a:xfrm>
            <a:off x="12124015" y="4055745"/>
            <a:ext cx="1535430" cy="342424"/>
          </a:xfrm>
          <a:prstGeom prst="rect">
            <a:avLst/>
          </a:prstGeom>
          <a:noFill/>
        </p:spPr>
        <p:txBody>
          <a:bodyPr wrap="none" lIns="0" tIns="0" rIns="0" bIns="0" rtlCol="0" anchor="t"/>
          <a:lstStyle/>
          <a:p>
            <a:pPr marL="0" indent="0" algn="l">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AUC</a:t>
            </a:r>
            <a:endParaRPr lang="en-US" sz="1650" dirty="0"/>
          </a:p>
        </p:txBody>
      </p:sp>
      <p:sp>
        <p:nvSpPr>
          <p:cNvPr id="12" name="Shape 10"/>
          <p:cNvSpPr/>
          <p:nvPr/>
        </p:nvSpPr>
        <p:spPr>
          <a:xfrm>
            <a:off x="756880" y="4534138"/>
            <a:ext cx="13116639" cy="614363"/>
          </a:xfrm>
          <a:prstGeom prst="rect">
            <a:avLst/>
          </a:prstGeom>
          <a:solidFill>
            <a:srgbClr val="000000">
              <a:alpha val="4000"/>
            </a:srgbClr>
          </a:solidFill>
        </p:spPr>
      </p:sp>
      <p:sp>
        <p:nvSpPr>
          <p:cNvPr id="13" name="Text 11"/>
          <p:cNvSpPr/>
          <p:nvPr/>
        </p:nvSpPr>
        <p:spPr>
          <a:xfrm>
            <a:off x="971550" y="4670108"/>
            <a:ext cx="2847142" cy="342424"/>
          </a:xfrm>
          <a:prstGeom prst="rect">
            <a:avLst/>
          </a:prstGeom>
          <a:noFill/>
        </p:spPr>
        <p:txBody>
          <a:bodyPr wrap="none" lIns="0" tIns="0" rIns="0" bIns="0" rtlCol="0" anchor="t"/>
          <a:lstStyle/>
          <a:p>
            <a:pPr marL="0" indent="0" algn="l">
              <a:lnSpc>
                <a:spcPts val="2650"/>
              </a:lnSpc>
              <a:buNone/>
            </a:pPr>
            <a:r>
              <a:rPr lang="en-US" sz="1650" b="1" dirty="0">
                <a:solidFill>
                  <a:srgbClr val="FFB393"/>
                </a:solidFill>
                <a:latin typeface="Montserrat Medium" pitchFamily="34" charset="0"/>
                <a:ea typeface="Montserrat Medium" pitchFamily="34" charset="-122"/>
                <a:cs typeface="Montserrat Medium" pitchFamily="34" charset="-120"/>
              </a:rPr>
              <a:t>Logistic Regression</a:t>
            </a:r>
            <a:endParaRPr lang="en-US" sz="1650" dirty="0"/>
          </a:p>
        </p:txBody>
      </p:sp>
      <p:sp>
        <p:nvSpPr>
          <p:cNvPr id="14" name="Text 12"/>
          <p:cNvSpPr/>
          <p:nvPr/>
        </p:nvSpPr>
        <p:spPr>
          <a:xfrm>
            <a:off x="4254460" y="4670108"/>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0.9747</a:t>
            </a:r>
            <a:endParaRPr lang="en-US" sz="1650" dirty="0"/>
          </a:p>
        </p:txBody>
      </p:sp>
      <p:sp>
        <p:nvSpPr>
          <p:cNvPr id="15" name="Text 13"/>
          <p:cNvSpPr/>
          <p:nvPr/>
        </p:nvSpPr>
        <p:spPr>
          <a:xfrm>
            <a:off x="6221849" y="4670108"/>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0.7120</a:t>
            </a:r>
            <a:endParaRPr lang="en-US" sz="1650" dirty="0"/>
          </a:p>
        </p:txBody>
      </p:sp>
      <p:sp>
        <p:nvSpPr>
          <p:cNvPr id="16" name="Text 14"/>
          <p:cNvSpPr/>
          <p:nvPr/>
        </p:nvSpPr>
        <p:spPr>
          <a:xfrm>
            <a:off x="8189238" y="4670108"/>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0.7861</a:t>
            </a:r>
            <a:endParaRPr lang="en-US" sz="1650" dirty="0"/>
          </a:p>
        </p:txBody>
      </p:sp>
      <p:sp>
        <p:nvSpPr>
          <p:cNvPr id="17" name="Text 15"/>
          <p:cNvSpPr/>
          <p:nvPr/>
        </p:nvSpPr>
        <p:spPr>
          <a:xfrm>
            <a:off x="10156627" y="4670108"/>
            <a:ext cx="1531620" cy="342424"/>
          </a:xfrm>
          <a:prstGeom prst="rect">
            <a:avLst/>
          </a:prstGeom>
          <a:noFill/>
        </p:spPr>
        <p:txBody>
          <a:bodyPr wrap="none" lIns="0" tIns="0" rIns="0" bIns="0" rtlCol="0" anchor="t"/>
          <a:lstStyle/>
          <a:p>
            <a:pPr marL="0" indent="0" algn="l">
              <a:lnSpc>
                <a:spcPts val="2650"/>
              </a:lnSpc>
              <a:buNone/>
            </a:pPr>
            <a:r>
              <a:rPr lang="en-US" sz="1650" b="1" dirty="0">
                <a:solidFill>
                  <a:srgbClr val="F4CAB8"/>
                </a:solidFill>
                <a:latin typeface="Montserrat Medium" pitchFamily="34" charset="0"/>
                <a:ea typeface="Montserrat Medium" pitchFamily="34" charset="-122"/>
                <a:cs typeface="Montserrat Medium" pitchFamily="34" charset="-120"/>
              </a:rPr>
              <a:t>0.7473</a:t>
            </a:r>
            <a:endParaRPr lang="en-US" sz="1650" dirty="0"/>
          </a:p>
        </p:txBody>
      </p:sp>
      <p:sp>
        <p:nvSpPr>
          <p:cNvPr id="18" name="Text 16"/>
          <p:cNvSpPr/>
          <p:nvPr/>
        </p:nvSpPr>
        <p:spPr>
          <a:xfrm>
            <a:off x="12124015" y="4670108"/>
            <a:ext cx="153543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0.9707</a:t>
            </a:r>
            <a:endParaRPr lang="en-US" sz="1650" dirty="0"/>
          </a:p>
        </p:txBody>
      </p:sp>
      <p:sp>
        <p:nvSpPr>
          <p:cNvPr id="19" name="Shape 17"/>
          <p:cNvSpPr/>
          <p:nvPr/>
        </p:nvSpPr>
        <p:spPr>
          <a:xfrm>
            <a:off x="756880" y="5148501"/>
            <a:ext cx="13116639" cy="614363"/>
          </a:xfrm>
          <a:prstGeom prst="rect">
            <a:avLst/>
          </a:prstGeom>
          <a:solidFill>
            <a:srgbClr val="FFFFFF">
              <a:alpha val="4000"/>
            </a:srgbClr>
          </a:solidFill>
        </p:spPr>
      </p:sp>
      <p:sp>
        <p:nvSpPr>
          <p:cNvPr id="20" name="Text 18"/>
          <p:cNvSpPr/>
          <p:nvPr/>
        </p:nvSpPr>
        <p:spPr>
          <a:xfrm>
            <a:off x="971550" y="5284470"/>
            <a:ext cx="2847142"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Random Forest</a:t>
            </a:r>
            <a:endParaRPr lang="en-US" sz="1650" dirty="0"/>
          </a:p>
        </p:txBody>
      </p:sp>
      <p:sp>
        <p:nvSpPr>
          <p:cNvPr id="21" name="Text 19"/>
          <p:cNvSpPr/>
          <p:nvPr/>
        </p:nvSpPr>
        <p:spPr>
          <a:xfrm>
            <a:off x="4254460" y="5284470"/>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0.9776</a:t>
            </a:r>
            <a:endParaRPr lang="en-US" sz="1650" dirty="0"/>
          </a:p>
        </p:txBody>
      </p:sp>
      <p:sp>
        <p:nvSpPr>
          <p:cNvPr id="22" name="Text 20"/>
          <p:cNvSpPr/>
          <p:nvPr/>
        </p:nvSpPr>
        <p:spPr>
          <a:xfrm>
            <a:off x="6221849" y="5284470"/>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0.9794</a:t>
            </a:r>
            <a:endParaRPr lang="en-US" sz="1650" dirty="0"/>
          </a:p>
        </p:txBody>
      </p:sp>
      <p:sp>
        <p:nvSpPr>
          <p:cNvPr id="23" name="Text 21"/>
          <p:cNvSpPr/>
          <p:nvPr/>
        </p:nvSpPr>
        <p:spPr>
          <a:xfrm>
            <a:off x="8189238" y="5284470"/>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0.5491</a:t>
            </a:r>
            <a:endParaRPr lang="en-US" sz="1650" dirty="0"/>
          </a:p>
        </p:txBody>
      </p:sp>
      <p:sp>
        <p:nvSpPr>
          <p:cNvPr id="24" name="Text 22"/>
          <p:cNvSpPr/>
          <p:nvPr/>
        </p:nvSpPr>
        <p:spPr>
          <a:xfrm>
            <a:off x="10156627" y="5284470"/>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0.7037</a:t>
            </a:r>
            <a:endParaRPr lang="en-US" sz="1650" dirty="0"/>
          </a:p>
        </p:txBody>
      </p:sp>
      <p:sp>
        <p:nvSpPr>
          <p:cNvPr id="25" name="Text 23"/>
          <p:cNvSpPr/>
          <p:nvPr/>
        </p:nvSpPr>
        <p:spPr>
          <a:xfrm>
            <a:off x="12124015" y="5284470"/>
            <a:ext cx="153543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0.9730</a:t>
            </a:r>
            <a:endParaRPr lang="en-US" sz="1650" dirty="0"/>
          </a:p>
        </p:txBody>
      </p:sp>
      <p:sp>
        <p:nvSpPr>
          <p:cNvPr id="26" name="Shape 24"/>
          <p:cNvSpPr/>
          <p:nvPr/>
        </p:nvSpPr>
        <p:spPr>
          <a:xfrm>
            <a:off x="756880" y="5762863"/>
            <a:ext cx="13116639" cy="614363"/>
          </a:xfrm>
          <a:prstGeom prst="rect">
            <a:avLst/>
          </a:prstGeom>
          <a:solidFill>
            <a:srgbClr val="000000">
              <a:alpha val="4000"/>
            </a:srgbClr>
          </a:solidFill>
        </p:spPr>
      </p:sp>
      <p:sp>
        <p:nvSpPr>
          <p:cNvPr id="27" name="Text 25"/>
          <p:cNvSpPr/>
          <p:nvPr/>
        </p:nvSpPr>
        <p:spPr>
          <a:xfrm>
            <a:off x="971550" y="5898833"/>
            <a:ext cx="2847142"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BiLSTM</a:t>
            </a:r>
            <a:endParaRPr lang="en-US" sz="1650" dirty="0"/>
          </a:p>
        </p:txBody>
      </p:sp>
      <p:sp>
        <p:nvSpPr>
          <p:cNvPr id="28" name="Text 26"/>
          <p:cNvSpPr/>
          <p:nvPr/>
        </p:nvSpPr>
        <p:spPr>
          <a:xfrm>
            <a:off x="4254460" y="5898833"/>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0.9650</a:t>
            </a:r>
            <a:endParaRPr lang="en-US" sz="1650" dirty="0"/>
          </a:p>
        </p:txBody>
      </p:sp>
      <p:sp>
        <p:nvSpPr>
          <p:cNvPr id="29" name="Text 27"/>
          <p:cNvSpPr/>
          <p:nvPr/>
        </p:nvSpPr>
        <p:spPr>
          <a:xfrm>
            <a:off x="6221849" y="5898833"/>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0.6600</a:t>
            </a:r>
            <a:endParaRPr lang="en-US" sz="1650" dirty="0"/>
          </a:p>
        </p:txBody>
      </p:sp>
      <p:sp>
        <p:nvSpPr>
          <p:cNvPr id="30" name="Text 28"/>
          <p:cNvSpPr/>
          <p:nvPr/>
        </p:nvSpPr>
        <p:spPr>
          <a:xfrm>
            <a:off x="8189238" y="5898833"/>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0.5722</a:t>
            </a:r>
            <a:endParaRPr lang="en-US" sz="1650" dirty="0"/>
          </a:p>
        </p:txBody>
      </p:sp>
      <p:sp>
        <p:nvSpPr>
          <p:cNvPr id="31" name="Text 29"/>
          <p:cNvSpPr/>
          <p:nvPr/>
        </p:nvSpPr>
        <p:spPr>
          <a:xfrm>
            <a:off x="10156627" y="5898833"/>
            <a:ext cx="153162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0.6130</a:t>
            </a:r>
            <a:endParaRPr lang="en-US" sz="1650" dirty="0"/>
          </a:p>
        </p:txBody>
      </p:sp>
      <p:sp>
        <p:nvSpPr>
          <p:cNvPr id="32" name="Text 30"/>
          <p:cNvSpPr/>
          <p:nvPr/>
        </p:nvSpPr>
        <p:spPr>
          <a:xfrm>
            <a:off x="12124015" y="5898833"/>
            <a:ext cx="1535430" cy="342424"/>
          </a:xfrm>
          <a:prstGeom prst="rect">
            <a:avLst/>
          </a:prstGeom>
          <a:noFill/>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0.9063</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0182" y="409813"/>
            <a:ext cx="5656778" cy="476369"/>
          </a:xfrm>
          <a:prstGeom prst="rect">
            <a:avLst/>
          </a:prstGeom>
          <a:noFill/>
        </p:spPr>
        <p:txBody>
          <a:bodyPr wrap="none" lIns="0" tIns="0" rIns="0" bIns="0" rtlCol="0" anchor="t"/>
          <a:lstStyle/>
          <a:p>
            <a:pPr marL="0" indent="0" algn="l">
              <a:lnSpc>
                <a:spcPts val="3750"/>
              </a:lnSpc>
              <a:buNone/>
            </a:pPr>
            <a:r>
              <a:rPr lang="en-US" sz="3000" b="1" dirty="0">
                <a:solidFill>
                  <a:srgbClr val="FFB393"/>
                </a:solidFill>
                <a:latin typeface="Brygada 1918 Bold" pitchFamily="34" charset="0"/>
                <a:ea typeface="Brygada 1918 Bold" pitchFamily="34" charset="-122"/>
                <a:cs typeface="Brygada 1918 Bold" pitchFamily="34" charset="-120"/>
              </a:rPr>
              <a:t>Model Selection &amp; Deliverables</a:t>
            </a:r>
            <a:endParaRPr lang="en-US" sz="3000" dirty="0"/>
          </a:p>
        </p:txBody>
      </p:sp>
      <p:sp>
        <p:nvSpPr>
          <p:cNvPr id="3" name="Text 1"/>
          <p:cNvSpPr/>
          <p:nvPr/>
        </p:nvSpPr>
        <p:spPr>
          <a:xfrm>
            <a:off x="500182" y="1243370"/>
            <a:ext cx="7339608" cy="1905476"/>
          </a:xfrm>
          <a:prstGeom prst="rect">
            <a:avLst/>
          </a:prstGeom>
          <a:noFill/>
        </p:spPr>
        <p:txBody>
          <a:bodyPr wrap="square" lIns="0" tIns="0" rIns="0" bIns="0" rtlCol="0" anchor="t"/>
          <a:lstStyle/>
          <a:p>
            <a:pPr marL="0" indent="0" algn="l">
              <a:lnSpc>
                <a:spcPts val="7500"/>
              </a:lnSpc>
              <a:buNone/>
            </a:pPr>
            <a:r>
              <a:rPr lang="en-US" sz="6000" b="1" dirty="0">
                <a:solidFill>
                  <a:srgbClr val="FFB393"/>
                </a:solidFill>
                <a:latin typeface="Brygada 1918 Bold" pitchFamily="34" charset="0"/>
                <a:ea typeface="Brygada 1918 Bold" pitchFamily="34" charset="-122"/>
                <a:cs typeface="Brygada 1918 Bold" pitchFamily="34" charset="-120"/>
              </a:rPr>
              <a:t>Winner: Logistic Regression</a:t>
            </a:r>
            <a:endParaRPr lang="en-US" sz="6000" dirty="0"/>
          </a:p>
        </p:txBody>
      </p:sp>
      <p:sp>
        <p:nvSpPr>
          <p:cNvPr id="4" name="Text 2"/>
          <p:cNvSpPr/>
          <p:nvPr/>
        </p:nvSpPr>
        <p:spPr>
          <a:xfrm>
            <a:off x="500182" y="3291721"/>
            <a:ext cx="7339608" cy="457200"/>
          </a:xfrm>
          <a:prstGeom prst="rect">
            <a:avLst/>
          </a:prstGeom>
          <a:noFill/>
        </p:spPr>
        <p:txBody>
          <a:bodyPr wrap="squar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After comprehensive evaluation, </a:t>
            </a:r>
            <a:r>
              <a:rPr lang="en-US" sz="1100" b="1" dirty="0">
                <a:solidFill>
                  <a:srgbClr val="F4CAB8"/>
                </a:solidFill>
                <a:latin typeface="Montserrat Medium" pitchFamily="34" charset="0"/>
                <a:ea typeface="Montserrat Medium" pitchFamily="34" charset="-122"/>
                <a:cs typeface="Montserrat Medium" pitchFamily="34" charset="-120"/>
              </a:rPr>
              <a:t>Logistic Regression emerged as the best model</a:t>
            </a:r>
            <a:r>
              <a:rPr lang="en-US" sz="1100" dirty="0">
                <a:solidFill>
                  <a:srgbClr val="F4CAB8"/>
                </a:solidFill>
                <a:latin typeface="Montserrat Medium" pitchFamily="34" charset="0"/>
                <a:ea typeface="Montserrat Medium" pitchFamily="34" charset="-122"/>
                <a:cs typeface="Montserrat Medium" pitchFamily="34" charset="-120"/>
              </a:rPr>
              <a:t> with the highest and most balanced F1 Score of 0.7473.</a:t>
            </a:r>
            <a:endParaRPr lang="en-US" sz="1100" dirty="0"/>
          </a:p>
        </p:txBody>
      </p:sp>
      <p:sp>
        <p:nvSpPr>
          <p:cNvPr id="5" name="Shape 3"/>
          <p:cNvSpPr/>
          <p:nvPr/>
        </p:nvSpPr>
        <p:spPr>
          <a:xfrm>
            <a:off x="500182" y="3909655"/>
            <a:ext cx="7339608" cy="1154549"/>
          </a:xfrm>
          <a:prstGeom prst="roundRect">
            <a:avLst>
              <a:gd name="adj" fmla="val 6336"/>
            </a:avLst>
          </a:prstGeom>
          <a:solidFill>
            <a:srgbClr val="5C2438"/>
          </a:solidFill>
          <a:ln w="15240">
            <a:solidFill>
              <a:srgbClr val="662E42"/>
            </a:solidFill>
            <a:prstDash val="solid"/>
          </a:ln>
        </p:spPr>
      </p:sp>
      <p:sp>
        <p:nvSpPr>
          <p:cNvPr id="6" name="Shape 4"/>
          <p:cNvSpPr/>
          <p:nvPr/>
        </p:nvSpPr>
        <p:spPr>
          <a:xfrm>
            <a:off x="484942" y="3909655"/>
            <a:ext cx="60960" cy="1154549"/>
          </a:xfrm>
          <a:prstGeom prst="roundRect">
            <a:avLst>
              <a:gd name="adj" fmla="val 35168"/>
            </a:avLst>
          </a:prstGeom>
          <a:solidFill>
            <a:srgbClr val="FFB393"/>
          </a:solidFill>
        </p:spPr>
      </p:sp>
      <p:sp>
        <p:nvSpPr>
          <p:cNvPr id="7" name="Text 5"/>
          <p:cNvSpPr/>
          <p:nvPr/>
        </p:nvSpPr>
        <p:spPr>
          <a:xfrm>
            <a:off x="704017" y="4067770"/>
            <a:ext cx="2094786" cy="238244"/>
          </a:xfrm>
          <a:prstGeom prst="rect">
            <a:avLst/>
          </a:prstGeom>
          <a:noFill/>
        </p:spPr>
        <p:txBody>
          <a:bodyPr wrap="none" lIns="0" tIns="0" rIns="0" bIns="0" rtlCol="0" anchor="t"/>
          <a:lstStyle/>
          <a:p>
            <a:pPr marL="0" indent="0" algn="l">
              <a:lnSpc>
                <a:spcPts val="1850"/>
              </a:lnSpc>
              <a:buNone/>
            </a:pPr>
            <a:r>
              <a:rPr lang="en-US" sz="1500" b="1" dirty="0">
                <a:solidFill>
                  <a:srgbClr val="F4CAB8"/>
                </a:solidFill>
                <a:latin typeface="Brygada 1918 Bold" pitchFamily="34" charset="0"/>
                <a:ea typeface="Brygada 1918 Bold" pitchFamily="34" charset="-122"/>
                <a:cs typeface="Brygada 1918 Bold" pitchFamily="34" charset="-120"/>
              </a:rPr>
              <a:t>Balanced Performance</a:t>
            </a:r>
            <a:endParaRPr lang="en-US" sz="1500" dirty="0"/>
          </a:p>
        </p:txBody>
      </p:sp>
      <p:sp>
        <p:nvSpPr>
          <p:cNvPr id="8" name="Text 6"/>
          <p:cNvSpPr/>
          <p:nvPr/>
        </p:nvSpPr>
        <p:spPr>
          <a:xfrm>
            <a:off x="704017" y="4448889"/>
            <a:ext cx="6977658" cy="457200"/>
          </a:xfrm>
          <a:prstGeom prst="rect">
            <a:avLst/>
          </a:prstGeom>
          <a:noFill/>
        </p:spPr>
        <p:txBody>
          <a:bodyPr wrap="squar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Achieved optimal trade-off between precision (71.2%) and recall (78.6%), ensuring fraudulent postings are detected without excessive false alarms.</a:t>
            </a:r>
            <a:endParaRPr lang="en-US" sz="1100" dirty="0"/>
          </a:p>
        </p:txBody>
      </p:sp>
      <p:sp>
        <p:nvSpPr>
          <p:cNvPr id="9" name="Shape 7"/>
          <p:cNvSpPr/>
          <p:nvPr/>
        </p:nvSpPr>
        <p:spPr>
          <a:xfrm>
            <a:off x="500182" y="5207079"/>
            <a:ext cx="7339608" cy="1154549"/>
          </a:xfrm>
          <a:prstGeom prst="roundRect">
            <a:avLst>
              <a:gd name="adj" fmla="val 6336"/>
            </a:avLst>
          </a:prstGeom>
          <a:solidFill>
            <a:srgbClr val="5C2438"/>
          </a:solidFill>
          <a:ln w="15240">
            <a:solidFill>
              <a:srgbClr val="662E42"/>
            </a:solidFill>
            <a:prstDash val="solid"/>
          </a:ln>
        </p:spPr>
      </p:sp>
      <p:sp>
        <p:nvSpPr>
          <p:cNvPr id="10" name="Shape 8"/>
          <p:cNvSpPr/>
          <p:nvPr/>
        </p:nvSpPr>
        <p:spPr>
          <a:xfrm>
            <a:off x="484942" y="5207079"/>
            <a:ext cx="60960" cy="1154549"/>
          </a:xfrm>
          <a:prstGeom prst="roundRect">
            <a:avLst>
              <a:gd name="adj" fmla="val 35168"/>
            </a:avLst>
          </a:prstGeom>
          <a:solidFill>
            <a:srgbClr val="FFB393"/>
          </a:solidFill>
        </p:spPr>
      </p:sp>
      <p:sp>
        <p:nvSpPr>
          <p:cNvPr id="11" name="Text 9"/>
          <p:cNvSpPr/>
          <p:nvPr/>
        </p:nvSpPr>
        <p:spPr>
          <a:xfrm>
            <a:off x="704017" y="5365194"/>
            <a:ext cx="2236589" cy="238244"/>
          </a:xfrm>
          <a:prstGeom prst="rect">
            <a:avLst/>
          </a:prstGeom>
          <a:noFill/>
        </p:spPr>
        <p:txBody>
          <a:bodyPr wrap="none" lIns="0" tIns="0" rIns="0" bIns="0" rtlCol="0" anchor="t"/>
          <a:lstStyle/>
          <a:p>
            <a:pPr marL="0" indent="0" algn="l">
              <a:lnSpc>
                <a:spcPts val="1850"/>
              </a:lnSpc>
              <a:buNone/>
            </a:pPr>
            <a:r>
              <a:rPr lang="en-US" sz="1500" b="1" dirty="0">
                <a:solidFill>
                  <a:srgbClr val="F4CAB8"/>
                </a:solidFill>
                <a:latin typeface="Brygada 1918 Bold" pitchFamily="34" charset="0"/>
                <a:ea typeface="Brygada 1918 Bold" pitchFamily="34" charset="-122"/>
                <a:cs typeface="Brygada 1918 Bold" pitchFamily="34" charset="-120"/>
              </a:rPr>
              <a:t>Generalization Strength</a:t>
            </a:r>
            <a:endParaRPr lang="en-US" sz="1500" dirty="0"/>
          </a:p>
        </p:txBody>
      </p:sp>
      <p:sp>
        <p:nvSpPr>
          <p:cNvPr id="12" name="Text 10"/>
          <p:cNvSpPr/>
          <p:nvPr/>
        </p:nvSpPr>
        <p:spPr>
          <a:xfrm>
            <a:off x="704017" y="5746313"/>
            <a:ext cx="6977658" cy="457200"/>
          </a:xfrm>
          <a:prstGeom prst="rect">
            <a:avLst/>
          </a:prstGeom>
          <a:noFill/>
        </p:spPr>
        <p:txBody>
          <a:bodyPr wrap="squar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Demonstrated robust performance without overfitting, making it reliable for real-world deployment scenarios.</a:t>
            </a:r>
            <a:endParaRPr lang="en-US" sz="1100" dirty="0"/>
          </a:p>
        </p:txBody>
      </p:sp>
      <p:sp>
        <p:nvSpPr>
          <p:cNvPr id="13" name="Shape 11"/>
          <p:cNvSpPr/>
          <p:nvPr/>
        </p:nvSpPr>
        <p:spPr>
          <a:xfrm>
            <a:off x="500182" y="6504503"/>
            <a:ext cx="7339608" cy="1154549"/>
          </a:xfrm>
          <a:prstGeom prst="roundRect">
            <a:avLst>
              <a:gd name="adj" fmla="val 6336"/>
            </a:avLst>
          </a:prstGeom>
          <a:solidFill>
            <a:srgbClr val="5C2438"/>
          </a:solidFill>
          <a:ln w="15240">
            <a:solidFill>
              <a:srgbClr val="662E42"/>
            </a:solidFill>
            <a:prstDash val="solid"/>
          </a:ln>
        </p:spPr>
      </p:sp>
      <p:sp>
        <p:nvSpPr>
          <p:cNvPr id="14" name="Shape 12"/>
          <p:cNvSpPr/>
          <p:nvPr/>
        </p:nvSpPr>
        <p:spPr>
          <a:xfrm>
            <a:off x="484942" y="6504503"/>
            <a:ext cx="60960" cy="1154549"/>
          </a:xfrm>
          <a:prstGeom prst="roundRect">
            <a:avLst>
              <a:gd name="adj" fmla="val 35168"/>
            </a:avLst>
          </a:prstGeom>
          <a:solidFill>
            <a:srgbClr val="FFB393"/>
          </a:solidFill>
        </p:spPr>
      </p:sp>
      <p:sp>
        <p:nvSpPr>
          <p:cNvPr id="15" name="Text 13"/>
          <p:cNvSpPr/>
          <p:nvPr/>
        </p:nvSpPr>
        <p:spPr>
          <a:xfrm>
            <a:off x="704017" y="6662618"/>
            <a:ext cx="1905595" cy="238244"/>
          </a:xfrm>
          <a:prstGeom prst="rect">
            <a:avLst/>
          </a:prstGeom>
          <a:noFill/>
        </p:spPr>
        <p:txBody>
          <a:bodyPr wrap="none" lIns="0" tIns="0" rIns="0" bIns="0" rtlCol="0" anchor="t"/>
          <a:lstStyle/>
          <a:p>
            <a:pPr marL="0" indent="0" algn="l">
              <a:lnSpc>
                <a:spcPts val="1850"/>
              </a:lnSpc>
              <a:buNone/>
            </a:pPr>
            <a:r>
              <a:rPr lang="en-US" sz="1500" b="1" dirty="0">
                <a:solidFill>
                  <a:srgbClr val="F4CAB8"/>
                </a:solidFill>
                <a:latin typeface="Brygada 1918 Bold" pitchFamily="34" charset="0"/>
                <a:ea typeface="Brygada 1918 Bold" pitchFamily="34" charset="-122"/>
                <a:cs typeface="Brygada 1918 Bold" pitchFamily="34" charset="-120"/>
              </a:rPr>
              <a:t>Interpretability</a:t>
            </a:r>
            <a:endParaRPr lang="en-US" sz="1500" dirty="0"/>
          </a:p>
        </p:txBody>
      </p:sp>
      <p:sp>
        <p:nvSpPr>
          <p:cNvPr id="16" name="Text 14"/>
          <p:cNvSpPr/>
          <p:nvPr/>
        </p:nvSpPr>
        <p:spPr>
          <a:xfrm>
            <a:off x="704017" y="7043737"/>
            <a:ext cx="6977658" cy="457200"/>
          </a:xfrm>
          <a:prstGeom prst="rect">
            <a:avLst/>
          </a:prstGeom>
          <a:noFill/>
        </p:spPr>
        <p:txBody>
          <a:bodyPr wrap="squar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Linear model coefficients provide clear insights into which text features indicate fraudulent behavior.</a:t>
            </a:r>
            <a:endParaRPr lang="en-US" sz="1100" dirty="0"/>
          </a:p>
        </p:txBody>
      </p:sp>
      <p:sp>
        <p:nvSpPr>
          <p:cNvPr id="17" name="Text 15"/>
          <p:cNvSpPr/>
          <p:nvPr/>
        </p:nvSpPr>
        <p:spPr>
          <a:xfrm>
            <a:off x="8196024" y="1243370"/>
            <a:ext cx="2331363" cy="285869"/>
          </a:xfrm>
          <a:prstGeom prst="rect">
            <a:avLst/>
          </a:prstGeom>
          <a:noFill/>
        </p:spPr>
        <p:txBody>
          <a:bodyPr wrap="none" lIns="0" tIns="0" rIns="0" bIns="0" rtlCol="0" anchor="t"/>
          <a:lstStyle/>
          <a:p>
            <a:pPr marL="0" indent="0" algn="l">
              <a:lnSpc>
                <a:spcPts val="2250"/>
              </a:lnSpc>
              <a:buNone/>
            </a:pPr>
            <a:r>
              <a:rPr lang="en-US" sz="1800" b="1" dirty="0">
                <a:solidFill>
                  <a:srgbClr val="FFB393"/>
                </a:solidFill>
                <a:latin typeface="Brygada 1918 Bold" pitchFamily="34" charset="0"/>
                <a:ea typeface="Brygada 1918 Bold" pitchFamily="34" charset="-122"/>
                <a:cs typeface="Brygada 1918 Bold" pitchFamily="34" charset="-120"/>
              </a:rPr>
              <a:t>Milestone-2 Artifacts</a:t>
            </a:r>
            <a:endParaRPr lang="en-US" sz="1800" dirty="0"/>
          </a:p>
        </p:txBody>
      </p:sp>
      <p:sp>
        <p:nvSpPr>
          <p:cNvPr id="18" name="Shape 16"/>
          <p:cNvSpPr/>
          <p:nvPr/>
        </p:nvSpPr>
        <p:spPr>
          <a:xfrm>
            <a:off x="8196024" y="1689973"/>
            <a:ext cx="5941695" cy="2922270"/>
          </a:xfrm>
          <a:prstGeom prst="roundRect">
            <a:avLst>
              <a:gd name="adj" fmla="val 734"/>
            </a:avLst>
          </a:prstGeom>
          <a:noFill/>
          <a:ln w="7620">
            <a:solidFill>
              <a:srgbClr val="FFFFFF">
                <a:alpha val="24000"/>
              </a:srgbClr>
            </a:solidFill>
            <a:prstDash val="solid"/>
          </a:ln>
        </p:spPr>
      </p:sp>
      <p:sp>
        <p:nvSpPr>
          <p:cNvPr id="19" name="Shape 17"/>
          <p:cNvSpPr/>
          <p:nvPr/>
        </p:nvSpPr>
        <p:spPr>
          <a:xfrm>
            <a:off x="8203644" y="1697593"/>
            <a:ext cx="5926455" cy="415290"/>
          </a:xfrm>
          <a:prstGeom prst="rect">
            <a:avLst/>
          </a:prstGeom>
          <a:solidFill>
            <a:srgbClr val="FFFFFF">
              <a:alpha val="4000"/>
            </a:srgbClr>
          </a:solidFill>
        </p:spPr>
      </p:sp>
      <p:sp>
        <p:nvSpPr>
          <p:cNvPr id="20" name="Text 18"/>
          <p:cNvSpPr/>
          <p:nvPr/>
        </p:nvSpPr>
        <p:spPr>
          <a:xfrm>
            <a:off x="8346519" y="1790938"/>
            <a:ext cx="2673668" cy="228600"/>
          </a:xfrm>
          <a:prstGeom prst="rect">
            <a:avLst/>
          </a:prstGeom>
          <a:noFill/>
        </p:spPr>
        <p:txBody>
          <a:bodyPr wrap="none" lIns="0" tIns="0" rIns="0" bIns="0" rtlCol="0" anchor="t"/>
          <a:lstStyle/>
          <a:p>
            <a:pPr marL="0" indent="0" algn="l">
              <a:lnSpc>
                <a:spcPts val="1800"/>
              </a:lnSpc>
              <a:buNone/>
            </a:pPr>
            <a:r>
              <a:rPr lang="en-US" sz="1100" b="1" dirty="0">
                <a:solidFill>
                  <a:srgbClr val="F4CAB8"/>
                </a:solidFill>
                <a:latin typeface="Montserrat Medium" pitchFamily="34" charset="0"/>
                <a:ea typeface="Montserrat Medium" pitchFamily="34" charset="-122"/>
                <a:cs typeface="Montserrat Medium" pitchFamily="34" charset="-120"/>
              </a:rPr>
              <a:t>File</a:t>
            </a:r>
            <a:endParaRPr lang="en-US" sz="1100" dirty="0"/>
          </a:p>
        </p:txBody>
      </p:sp>
      <p:sp>
        <p:nvSpPr>
          <p:cNvPr id="21" name="Text 19"/>
          <p:cNvSpPr/>
          <p:nvPr/>
        </p:nvSpPr>
        <p:spPr>
          <a:xfrm>
            <a:off x="11313557" y="1790938"/>
            <a:ext cx="2673668" cy="228600"/>
          </a:xfrm>
          <a:prstGeom prst="rect">
            <a:avLst/>
          </a:prstGeom>
          <a:noFill/>
        </p:spPr>
        <p:txBody>
          <a:bodyPr wrap="none" lIns="0" tIns="0" rIns="0" bIns="0" rtlCol="0" anchor="t"/>
          <a:lstStyle/>
          <a:p>
            <a:pPr marL="0" indent="0" algn="l">
              <a:lnSpc>
                <a:spcPts val="1800"/>
              </a:lnSpc>
              <a:buNone/>
            </a:pPr>
            <a:r>
              <a:rPr lang="en-US" sz="1100" b="1" dirty="0">
                <a:solidFill>
                  <a:srgbClr val="F4CAB8"/>
                </a:solidFill>
                <a:latin typeface="Montserrat Medium" pitchFamily="34" charset="0"/>
                <a:ea typeface="Montserrat Medium" pitchFamily="34" charset="-122"/>
                <a:cs typeface="Montserrat Medium" pitchFamily="34" charset="-120"/>
              </a:rPr>
              <a:t>Description</a:t>
            </a:r>
            <a:endParaRPr lang="en-US" sz="1100" dirty="0"/>
          </a:p>
        </p:txBody>
      </p:sp>
      <p:sp>
        <p:nvSpPr>
          <p:cNvPr id="22" name="Shape 20"/>
          <p:cNvSpPr/>
          <p:nvPr/>
        </p:nvSpPr>
        <p:spPr>
          <a:xfrm>
            <a:off x="8203644" y="2112883"/>
            <a:ext cx="5926455" cy="415290"/>
          </a:xfrm>
          <a:prstGeom prst="rect">
            <a:avLst/>
          </a:prstGeom>
          <a:solidFill>
            <a:srgbClr val="000000">
              <a:alpha val="4000"/>
            </a:srgbClr>
          </a:solidFill>
        </p:spPr>
      </p:sp>
      <p:sp>
        <p:nvSpPr>
          <p:cNvPr id="23" name="Text 21"/>
          <p:cNvSpPr/>
          <p:nvPr/>
        </p:nvSpPr>
        <p:spPr>
          <a:xfrm>
            <a:off x="8346519" y="220622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logreg_best.joblib</a:t>
            </a:r>
            <a:endParaRPr lang="en-US" sz="1100" dirty="0"/>
          </a:p>
        </p:txBody>
      </p:sp>
      <p:sp>
        <p:nvSpPr>
          <p:cNvPr id="24" name="Text 22"/>
          <p:cNvSpPr/>
          <p:nvPr/>
        </p:nvSpPr>
        <p:spPr>
          <a:xfrm>
            <a:off x="11313557" y="220622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Best ML model</a:t>
            </a:r>
            <a:endParaRPr lang="en-US" sz="1100" dirty="0"/>
          </a:p>
        </p:txBody>
      </p:sp>
      <p:sp>
        <p:nvSpPr>
          <p:cNvPr id="25" name="Shape 23"/>
          <p:cNvSpPr/>
          <p:nvPr/>
        </p:nvSpPr>
        <p:spPr>
          <a:xfrm>
            <a:off x="8203644" y="2528173"/>
            <a:ext cx="5926455" cy="415290"/>
          </a:xfrm>
          <a:prstGeom prst="rect">
            <a:avLst/>
          </a:prstGeom>
          <a:solidFill>
            <a:srgbClr val="FFFFFF">
              <a:alpha val="4000"/>
            </a:srgbClr>
          </a:solidFill>
        </p:spPr>
      </p:sp>
      <p:sp>
        <p:nvSpPr>
          <p:cNvPr id="26" name="Text 24"/>
          <p:cNvSpPr/>
          <p:nvPr/>
        </p:nvSpPr>
        <p:spPr>
          <a:xfrm>
            <a:off x="8346519" y="262151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logreg_metrics.json</a:t>
            </a:r>
            <a:endParaRPr lang="en-US" sz="1100" dirty="0"/>
          </a:p>
        </p:txBody>
      </p:sp>
      <p:sp>
        <p:nvSpPr>
          <p:cNvPr id="27" name="Text 25"/>
          <p:cNvSpPr/>
          <p:nvPr/>
        </p:nvSpPr>
        <p:spPr>
          <a:xfrm>
            <a:off x="11313557" y="262151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ML performance scores</a:t>
            </a:r>
            <a:endParaRPr lang="en-US" sz="1100" dirty="0"/>
          </a:p>
        </p:txBody>
      </p:sp>
      <p:sp>
        <p:nvSpPr>
          <p:cNvPr id="28" name="Shape 26"/>
          <p:cNvSpPr/>
          <p:nvPr/>
        </p:nvSpPr>
        <p:spPr>
          <a:xfrm>
            <a:off x="8203644" y="2943463"/>
            <a:ext cx="5926455" cy="415290"/>
          </a:xfrm>
          <a:prstGeom prst="rect">
            <a:avLst/>
          </a:prstGeom>
          <a:solidFill>
            <a:srgbClr val="000000">
              <a:alpha val="4000"/>
            </a:srgbClr>
          </a:solidFill>
        </p:spPr>
      </p:sp>
      <p:sp>
        <p:nvSpPr>
          <p:cNvPr id="29" name="Text 27"/>
          <p:cNvSpPr/>
          <p:nvPr/>
        </p:nvSpPr>
        <p:spPr>
          <a:xfrm>
            <a:off x="8346519" y="303680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random_forest_metrics.json</a:t>
            </a:r>
            <a:endParaRPr lang="en-US" sz="1100" dirty="0"/>
          </a:p>
        </p:txBody>
      </p:sp>
      <p:sp>
        <p:nvSpPr>
          <p:cNvPr id="30" name="Text 28"/>
          <p:cNvSpPr/>
          <p:nvPr/>
        </p:nvSpPr>
        <p:spPr>
          <a:xfrm>
            <a:off x="11313557" y="303680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RF evaluation metrics</a:t>
            </a:r>
            <a:endParaRPr lang="en-US" sz="1100" dirty="0"/>
          </a:p>
        </p:txBody>
      </p:sp>
      <p:sp>
        <p:nvSpPr>
          <p:cNvPr id="31" name="Shape 29"/>
          <p:cNvSpPr/>
          <p:nvPr/>
        </p:nvSpPr>
        <p:spPr>
          <a:xfrm>
            <a:off x="8203644" y="3358753"/>
            <a:ext cx="5926455" cy="415290"/>
          </a:xfrm>
          <a:prstGeom prst="rect">
            <a:avLst/>
          </a:prstGeom>
          <a:solidFill>
            <a:srgbClr val="FFFFFF">
              <a:alpha val="4000"/>
            </a:srgbClr>
          </a:solidFill>
        </p:spPr>
      </p:sp>
      <p:sp>
        <p:nvSpPr>
          <p:cNvPr id="32" name="Text 30"/>
          <p:cNvSpPr/>
          <p:nvPr/>
        </p:nvSpPr>
        <p:spPr>
          <a:xfrm>
            <a:off x="8346519" y="345209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bilstm_model.keras</a:t>
            </a:r>
            <a:endParaRPr lang="en-US" sz="1100" dirty="0"/>
          </a:p>
        </p:txBody>
      </p:sp>
      <p:sp>
        <p:nvSpPr>
          <p:cNvPr id="33" name="Text 31"/>
          <p:cNvSpPr/>
          <p:nvPr/>
        </p:nvSpPr>
        <p:spPr>
          <a:xfrm>
            <a:off x="11313557" y="345209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Deep learning model</a:t>
            </a:r>
            <a:endParaRPr lang="en-US" sz="1100" dirty="0"/>
          </a:p>
        </p:txBody>
      </p:sp>
      <p:sp>
        <p:nvSpPr>
          <p:cNvPr id="34" name="Shape 32"/>
          <p:cNvSpPr/>
          <p:nvPr/>
        </p:nvSpPr>
        <p:spPr>
          <a:xfrm>
            <a:off x="8203644" y="3774043"/>
            <a:ext cx="5926455" cy="415290"/>
          </a:xfrm>
          <a:prstGeom prst="rect">
            <a:avLst/>
          </a:prstGeom>
          <a:solidFill>
            <a:srgbClr val="000000">
              <a:alpha val="4000"/>
            </a:srgbClr>
          </a:solidFill>
        </p:spPr>
      </p:sp>
      <p:sp>
        <p:nvSpPr>
          <p:cNvPr id="35" name="Text 33"/>
          <p:cNvSpPr/>
          <p:nvPr/>
        </p:nvSpPr>
        <p:spPr>
          <a:xfrm>
            <a:off x="8346519" y="386738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tokenizer.pkl</a:t>
            </a:r>
            <a:endParaRPr lang="en-US" sz="1100" dirty="0"/>
          </a:p>
        </p:txBody>
      </p:sp>
      <p:sp>
        <p:nvSpPr>
          <p:cNvPr id="36" name="Text 34"/>
          <p:cNvSpPr/>
          <p:nvPr/>
        </p:nvSpPr>
        <p:spPr>
          <a:xfrm>
            <a:off x="11313557" y="386738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DL tokenizer</a:t>
            </a:r>
            <a:endParaRPr lang="en-US" sz="1100" dirty="0"/>
          </a:p>
        </p:txBody>
      </p:sp>
      <p:sp>
        <p:nvSpPr>
          <p:cNvPr id="37" name="Shape 35"/>
          <p:cNvSpPr/>
          <p:nvPr/>
        </p:nvSpPr>
        <p:spPr>
          <a:xfrm>
            <a:off x="8203644" y="4189333"/>
            <a:ext cx="5926455" cy="415290"/>
          </a:xfrm>
          <a:prstGeom prst="rect">
            <a:avLst/>
          </a:prstGeom>
          <a:solidFill>
            <a:srgbClr val="FFFFFF">
              <a:alpha val="4000"/>
            </a:srgbClr>
          </a:solidFill>
        </p:spPr>
      </p:sp>
      <p:sp>
        <p:nvSpPr>
          <p:cNvPr id="38" name="Text 36"/>
          <p:cNvSpPr/>
          <p:nvPr/>
        </p:nvSpPr>
        <p:spPr>
          <a:xfrm>
            <a:off x="8346519" y="428267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bilstm_metrics.json</a:t>
            </a:r>
            <a:endParaRPr lang="en-US" sz="1100" dirty="0"/>
          </a:p>
        </p:txBody>
      </p:sp>
      <p:sp>
        <p:nvSpPr>
          <p:cNvPr id="39" name="Text 37"/>
          <p:cNvSpPr/>
          <p:nvPr/>
        </p:nvSpPr>
        <p:spPr>
          <a:xfrm>
            <a:off x="11313557" y="4282678"/>
            <a:ext cx="2673668" cy="228600"/>
          </a:xfrm>
          <a:prstGeom prst="rect">
            <a:avLst/>
          </a:prstGeom>
          <a:noFill/>
        </p:spPr>
        <p:txBody>
          <a:bodyPr wrap="none" lIns="0" tIns="0" rIns="0" bIns="0" rtlCol="0" anchor="t"/>
          <a:lstStyle/>
          <a:p>
            <a:pPr marL="0" indent="0" algn="l">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DL performance data</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6155</Words>
  <Application>WPS Presentation</Application>
  <PresentationFormat>On-screen Show (16:9)</PresentationFormat>
  <Paragraphs>246</Paragraphs>
  <Slides>10</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SimSun</vt:lpstr>
      <vt:lpstr>Wingdings</vt:lpstr>
      <vt:lpstr>Brygada 1918 Bold</vt:lpstr>
      <vt:lpstr>Segoe Print</vt:lpstr>
      <vt:lpstr>Brygada 1918 Bold</vt:lpstr>
      <vt:lpstr>Brygada 1918 Bold</vt:lpstr>
      <vt:lpstr>Montserrat Medium</vt:lpstr>
      <vt:lpstr>Montserrat Medium</vt:lpstr>
      <vt:lpstr>Montserrat Medium</vt:lpstr>
      <vt:lpstr>Brygada 1918 Light</vt:lpstr>
      <vt:lpstr>Brygada 1918 Light</vt:lpstr>
      <vt:lpstr>Brygada 1918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Uday Varma</cp:lastModifiedBy>
  <cp:revision>2</cp:revision>
  <dcterms:created xsi:type="dcterms:W3CDTF">2025-12-09T13:07:00Z</dcterms:created>
  <dcterms:modified xsi:type="dcterms:W3CDTF">2025-12-09T13:12:24Z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F13B74EDF23E47159EF6C46E3FA572C8_12</vt:lpwstr>
  </property>
  <property fmtid="{D5CDD505-2E9C-101B-9397-08002B2CF9AE}" pid="3" name="KSOProductBuildVer">
    <vt:lpwstr>2057-12.2.0.23158</vt:lpwstr>
  </property>
</Properties>
</file>